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81" r:id="rId2"/>
    <p:sldMasterId id="2147483692" r:id="rId3"/>
  </p:sldMasterIdLst>
  <p:notesMasterIdLst>
    <p:notesMasterId r:id="rId18"/>
  </p:notesMasterIdLst>
  <p:sldIdLst>
    <p:sldId id="400" r:id="rId4"/>
    <p:sldId id="541" r:id="rId5"/>
    <p:sldId id="511" r:id="rId6"/>
    <p:sldId id="515" r:id="rId7"/>
    <p:sldId id="449" r:id="rId8"/>
    <p:sldId id="536" r:id="rId9"/>
    <p:sldId id="502" r:id="rId10"/>
    <p:sldId id="534" r:id="rId11"/>
    <p:sldId id="512" r:id="rId12"/>
    <p:sldId id="505" r:id="rId13"/>
    <p:sldId id="539" r:id="rId14"/>
    <p:sldId id="531" r:id="rId15"/>
    <p:sldId id="509" r:id="rId16"/>
    <p:sldId id="537"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reen Khan (AS)" initials="ZK(" lastIdx="6" clrIdx="0">
    <p:extLst>
      <p:ext uri="{19B8F6BF-5375-455C-9EA6-DF929625EA0E}">
        <p15:presenceInfo xmlns:p15="http://schemas.microsoft.com/office/powerpoint/2012/main" userId="S-1-5-21-2754625900-2601979746-2412578218-14298" providerId="AD"/>
      </p:ext>
    </p:extLst>
  </p:cmAuthor>
  <p:cmAuthor id="2" name="Nicole Ogbonnaya (AS)" initials="NO(" lastIdx="75" clrIdx="1">
    <p:extLst>
      <p:ext uri="{19B8F6BF-5375-455C-9EA6-DF929625EA0E}">
        <p15:presenceInfo xmlns:p15="http://schemas.microsoft.com/office/powerpoint/2012/main" userId="S-1-5-21-2754625900-2601979746-2412578218-14550" providerId="AD"/>
      </p:ext>
    </p:extLst>
  </p:cmAuthor>
  <p:cmAuthor id="3" name="Joseph Polli" initials="JP" lastIdx="143" clrIdx="2">
    <p:extLst>
      <p:ext uri="{19B8F6BF-5375-455C-9EA6-DF929625EA0E}">
        <p15:presenceInfo xmlns:p15="http://schemas.microsoft.com/office/powerpoint/2012/main" userId="Joseph Polli" providerId="None"/>
      </p:ext>
    </p:extLst>
  </p:cmAuthor>
  <p:cmAuthor id="4" name="Richard Boehme, PhD, MBA, CMPP (MTM)" initials="RBPMC(" lastIdx="31" clrIdx="3">
    <p:extLst>
      <p:ext uri="{19B8F6BF-5375-455C-9EA6-DF929625EA0E}">
        <p15:presenceInfo xmlns:p15="http://schemas.microsoft.com/office/powerpoint/2012/main" userId="S::Richard.Boehme@meditechmedia.com::50fb3ed1-46ff-453b-82c4-5241898a868b" providerId="AD"/>
      </p:ext>
    </p:extLst>
  </p:cmAuthor>
  <p:cmAuthor id="5" name="Vasiliki Chounta" initials="VC" lastIdx="46" clrIdx="4">
    <p:extLst>
      <p:ext uri="{19B8F6BF-5375-455C-9EA6-DF929625EA0E}">
        <p15:presenceInfo xmlns:p15="http://schemas.microsoft.com/office/powerpoint/2012/main" userId="Vasiliki Chounta" providerId="None"/>
      </p:ext>
    </p:extLst>
  </p:cmAuthor>
  <p:cmAuthor id="6" name="Miranda Murray" initials="MM" lastIdx="15" clrIdx="5">
    <p:extLst>
      <p:ext uri="{19B8F6BF-5375-455C-9EA6-DF929625EA0E}">
        <p15:presenceInfo xmlns:p15="http://schemas.microsoft.com/office/powerpoint/2012/main" userId="Miranda Murray" providerId="None"/>
      </p:ext>
    </p:extLst>
  </p:cmAuthor>
  <p:cmAuthor id="7" name="Murray Miranda (Barrington James)" initials="MM(J" lastIdx="5" clrIdx="6">
    <p:extLst>
      <p:ext uri="{19B8F6BF-5375-455C-9EA6-DF929625EA0E}">
        <p15:presenceInfo xmlns:p15="http://schemas.microsoft.com/office/powerpoint/2012/main" userId="Murray Miranda (Barrington James)" providerId="None"/>
      </p:ext>
    </p:extLst>
  </p:cmAuthor>
  <p:cmAuthor id="8" name="Krischan Hudson" initials="KH" lastIdx="16" clrIdx="7">
    <p:extLst>
      <p:ext uri="{19B8F6BF-5375-455C-9EA6-DF929625EA0E}">
        <p15:presenceInfo xmlns:p15="http://schemas.microsoft.com/office/powerpoint/2012/main" userId="Krischan Hudson" providerId="None"/>
      </p:ext>
    </p:extLst>
  </p:cmAuthor>
  <p:cmAuthor id="9" name="Mark Shaefer" initials="MS" lastIdx="1" clrIdx="8">
    <p:extLst>
      <p:ext uri="{19B8F6BF-5375-455C-9EA6-DF929625EA0E}">
        <p15:presenceInfo xmlns:p15="http://schemas.microsoft.com/office/powerpoint/2012/main" userId="Mark Shaefer" providerId="None"/>
      </p:ext>
    </p:extLst>
  </p:cmAuthor>
  <p:cmAuthor id="10" name="miranda murray" initials="mm" lastIdx="19" clrIdx="9">
    <p:extLst>
      <p:ext uri="{19B8F6BF-5375-455C-9EA6-DF929625EA0E}">
        <p15:presenceInfo xmlns:p15="http://schemas.microsoft.com/office/powerpoint/2012/main" userId="124bf51b688bb7ea" providerId="Windows Live"/>
      </p:ext>
    </p:extLst>
  </p:cmAuthor>
  <p:cmAuthor id="11" name="Jenny Huang" initials="JH" lastIdx="7" clrIdx="10">
    <p:extLst>
      <p:ext uri="{19B8F6BF-5375-455C-9EA6-DF929625EA0E}">
        <p15:presenceInfo xmlns:p15="http://schemas.microsoft.com/office/powerpoint/2012/main" userId="Jenny Huang" providerId="None"/>
      </p:ext>
    </p:extLst>
  </p:cmAuthor>
  <p:cmAuthor id="12" name="Dr. Eva Wolf" initials="ewo" lastIdx="13" clrIdx="11"/>
  <p:cmAuthor id="13" name="Dominy Browning" initials="DB" lastIdx="26" clrIdx="12">
    <p:extLst>
      <p:ext uri="{19B8F6BF-5375-455C-9EA6-DF929625EA0E}">
        <p15:presenceInfo xmlns:p15="http://schemas.microsoft.com/office/powerpoint/2012/main" userId="Dominy Browning" providerId="None"/>
      </p:ext>
    </p:extLst>
  </p:cmAuthor>
  <p:cmAuthor id="14" name="Paula Teichner" initials="PT" lastIdx="6" clrIdx="13">
    <p:extLst>
      <p:ext uri="{19B8F6BF-5375-455C-9EA6-DF929625EA0E}">
        <p15:presenceInfo xmlns:p15="http://schemas.microsoft.com/office/powerpoint/2012/main" userId="Paula Teichner" providerId="None"/>
      </p:ext>
    </p:extLst>
  </p:cmAuthor>
  <p:cmAuthor id="15" name="Amy Cutrell" initials="AC" lastIdx="3" clrIdx="14">
    <p:extLst>
      <p:ext uri="{19B8F6BF-5375-455C-9EA6-DF929625EA0E}">
        <p15:presenceInfo xmlns:p15="http://schemas.microsoft.com/office/powerpoint/2012/main" userId="Amy Cutrell" providerId="None"/>
      </p:ext>
    </p:extLst>
  </p:cmAuthor>
  <p:cmAuthor id="16" name="Charles Hicks" initials="CH" lastIdx="3" clrIdx="15">
    <p:extLst>
      <p:ext uri="{19B8F6BF-5375-455C-9EA6-DF929625EA0E}">
        <p15:presenceInfo xmlns:p15="http://schemas.microsoft.com/office/powerpoint/2012/main" userId="Charles Hicks" providerId="None"/>
      </p:ext>
    </p:extLst>
  </p:cmAuthor>
  <p:cmAuthor id="17" name="Dr.E.Wolf on behalf of Dr.H.Jaeger" initials="ewo" lastIdx="7" clrIdx="16"/>
  <p:cmAuthor id="18" name="Gilly Roberts" initials="GR" lastIdx="6" clrIdx="17">
    <p:extLst>
      <p:ext uri="{19B8F6BF-5375-455C-9EA6-DF929625EA0E}">
        <p15:presenceInfo xmlns:p15="http://schemas.microsoft.com/office/powerpoint/2012/main" userId="Gilly Roberts" providerId="None"/>
      </p:ext>
    </p:extLst>
  </p:cmAuthor>
  <p:cmAuthor id="19" name="Williams, Peter [JRDBE]" initials="WP[" lastIdx="6" clrIdx="18">
    <p:extLst>
      <p:ext uri="{19B8F6BF-5375-455C-9EA6-DF929625EA0E}">
        <p15:presenceInfo xmlns:p15="http://schemas.microsoft.com/office/powerpoint/2012/main" userId="S-1-5-21-2335664087-1377083882-2996952026-351562" providerId="AD"/>
      </p:ext>
    </p:extLst>
  </p:cmAuthor>
  <p:cmAuthor id="20" name="Beth Evans (AS)" initials="BE(" lastIdx="53" clrIdx="19">
    <p:extLst>
      <p:ext uri="{19B8F6BF-5375-455C-9EA6-DF929625EA0E}">
        <p15:presenceInfo xmlns:p15="http://schemas.microsoft.com/office/powerpoint/2012/main" userId="Beth Evans (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99BBC7"/>
    <a:srgbClr val="96C7BB"/>
    <a:srgbClr val="8EC7D1"/>
    <a:srgbClr val="77A7B0"/>
    <a:srgbClr val="6E9AA2"/>
    <a:srgbClr val="3E9AA2"/>
    <a:srgbClr val="89A299"/>
    <a:srgbClr val="7094A2"/>
    <a:srgbClr val="03A5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71" autoAdjust="0"/>
    <p:restoredTop sz="95268" autoAdjust="0"/>
  </p:normalViewPr>
  <p:slideViewPr>
    <p:cSldViewPr snapToGrid="0" showGuides="1">
      <p:cViewPr varScale="1">
        <p:scale>
          <a:sx n="115" d="100"/>
          <a:sy n="115" d="100"/>
        </p:scale>
        <p:origin x="798" y="108"/>
      </p:cViewPr>
      <p:guideLst>
        <p:guide orient="horz" pos="2183"/>
        <p:guide pos="3840"/>
      </p:guideLst>
    </p:cSldViewPr>
  </p:slideViewPr>
  <p:notesTextViewPr>
    <p:cViewPr>
      <p:scale>
        <a:sx n="1" d="1"/>
        <a:sy n="1" d="1"/>
      </p:scale>
      <p:origin x="0" y="0"/>
    </p:cViewPr>
  </p:notesTextViewPr>
  <p:sorterViewPr>
    <p:cViewPr>
      <p:scale>
        <a:sx n="170" d="100"/>
        <a:sy n="17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Polli" userId="6294a9f5-23c3-42ee-8324-5d6bf6865ed9" providerId="ADAL" clId="{DD4D1FAB-E5B6-4043-905B-3FDD93D346B8}"/>
    <pc:docChg chg="delSld modSld">
      <pc:chgData name="Joseph Polli" userId="6294a9f5-23c3-42ee-8324-5d6bf6865ed9" providerId="ADAL" clId="{DD4D1FAB-E5B6-4043-905B-3FDD93D346B8}" dt="2019-07-21T23:45:58.698" v="87" actId="113"/>
      <pc:docMkLst>
        <pc:docMk/>
      </pc:docMkLst>
      <pc:sldChg chg="del">
        <pc:chgData name="Joseph Polli" userId="6294a9f5-23c3-42ee-8324-5d6bf6865ed9" providerId="ADAL" clId="{DD4D1FAB-E5B6-4043-905B-3FDD93D346B8}" dt="2019-07-21T23:36:43.875" v="4" actId="2696"/>
        <pc:sldMkLst>
          <pc:docMk/>
          <pc:sldMk cId="2844872549" sldId="288"/>
        </pc:sldMkLst>
      </pc:sldChg>
      <pc:sldChg chg="modSp">
        <pc:chgData name="Joseph Polli" userId="6294a9f5-23c3-42ee-8324-5d6bf6865ed9" providerId="ADAL" clId="{DD4D1FAB-E5B6-4043-905B-3FDD93D346B8}" dt="2019-07-21T23:43:10.540" v="59" actId="20577"/>
        <pc:sldMkLst>
          <pc:docMk/>
          <pc:sldMk cId="2938431285" sldId="449"/>
        </pc:sldMkLst>
        <pc:spChg chg="mod">
          <ac:chgData name="Joseph Polli" userId="6294a9f5-23c3-42ee-8324-5d6bf6865ed9" providerId="ADAL" clId="{DD4D1FAB-E5B6-4043-905B-3FDD93D346B8}" dt="2019-07-21T23:43:10.540" v="59" actId="20577"/>
          <ac:spMkLst>
            <pc:docMk/>
            <pc:sldMk cId="2938431285" sldId="449"/>
            <ac:spMk id="17411" creationId="{A4410772-4BD5-4A4B-9C9C-8FA340E1A5DA}"/>
          </ac:spMkLst>
        </pc:spChg>
        <pc:spChg chg="mod">
          <ac:chgData name="Joseph Polli" userId="6294a9f5-23c3-42ee-8324-5d6bf6865ed9" providerId="ADAL" clId="{DD4D1FAB-E5B6-4043-905B-3FDD93D346B8}" dt="2019-07-21T23:40:57.295" v="35" actId="948"/>
          <ac:spMkLst>
            <pc:docMk/>
            <pc:sldMk cId="2938431285" sldId="449"/>
            <ac:spMk id="17412" creationId="{B2D28792-57F8-44FE-9D22-7F9F95C6E89E}"/>
          </ac:spMkLst>
        </pc:spChg>
      </pc:sldChg>
      <pc:sldChg chg="modSp modNotesTx">
        <pc:chgData name="Joseph Polli" userId="6294a9f5-23c3-42ee-8324-5d6bf6865ed9" providerId="ADAL" clId="{DD4D1FAB-E5B6-4043-905B-3FDD93D346B8}" dt="2019-07-21T23:43:16.660" v="61" actId="20577"/>
        <pc:sldMkLst>
          <pc:docMk/>
          <pc:sldMk cId="2208928809" sldId="502"/>
        </pc:sldMkLst>
        <pc:spChg chg="mod">
          <ac:chgData name="Joseph Polli" userId="6294a9f5-23c3-42ee-8324-5d6bf6865ed9" providerId="ADAL" clId="{DD4D1FAB-E5B6-4043-905B-3FDD93D346B8}" dt="2019-07-21T23:43:16.660" v="61" actId="20577"/>
          <ac:spMkLst>
            <pc:docMk/>
            <pc:sldMk cId="2208928809" sldId="502"/>
            <ac:spMk id="2" creationId="{2D0638AE-4E16-437F-90C2-B8AAF5D33ECA}"/>
          </ac:spMkLst>
        </pc:spChg>
      </pc:sldChg>
      <pc:sldChg chg="del">
        <pc:chgData name="Joseph Polli" userId="6294a9f5-23c3-42ee-8324-5d6bf6865ed9" providerId="ADAL" clId="{DD4D1FAB-E5B6-4043-905B-3FDD93D346B8}" dt="2019-07-21T23:36:43.875" v="3" actId="2696"/>
        <pc:sldMkLst>
          <pc:docMk/>
          <pc:sldMk cId="2274854131" sldId="504"/>
        </pc:sldMkLst>
      </pc:sldChg>
      <pc:sldChg chg="modSp modNotesTx">
        <pc:chgData name="Joseph Polli" userId="6294a9f5-23c3-42ee-8324-5d6bf6865ed9" providerId="ADAL" clId="{DD4D1FAB-E5B6-4043-905B-3FDD93D346B8}" dt="2019-07-21T23:43:31.160" v="70" actId="20577"/>
        <pc:sldMkLst>
          <pc:docMk/>
          <pc:sldMk cId="3319301084" sldId="505"/>
        </pc:sldMkLst>
        <pc:spChg chg="mod">
          <ac:chgData name="Joseph Polli" userId="6294a9f5-23c3-42ee-8324-5d6bf6865ed9" providerId="ADAL" clId="{DD4D1FAB-E5B6-4043-905B-3FDD93D346B8}" dt="2019-07-21T23:43:31.160" v="70" actId="20577"/>
          <ac:spMkLst>
            <pc:docMk/>
            <pc:sldMk cId="3319301084" sldId="505"/>
            <ac:spMk id="2" creationId="{68FADFB7-089F-490E-B6C9-4AD02EA08609}"/>
          </ac:spMkLst>
        </pc:spChg>
        <pc:spChg chg="mod">
          <ac:chgData name="Joseph Polli" userId="6294a9f5-23c3-42ee-8324-5d6bf6865ed9" providerId="ADAL" clId="{DD4D1FAB-E5B6-4043-905B-3FDD93D346B8}" dt="2019-07-21T23:41:42.273" v="38" actId="948"/>
          <ac:spMkLst>
            <pc:docMk/>
            <pc:sldMk cId="3319301084" sldId="505"/>
            <ac:spMk id="63" creationId="{21169119-FCF1-4727-A749-8964F7B1D643}"/>
          </ac:spMkLst>
        </pc:spChg>
      </pc:sldChg>
      <pc:sldChg chg="del">
        <pc:chgData name="Joseph Polli" userId="6294a9f5-23c3-42ee-8324-5d6bf6865ed9" providerId="ADAL" clId="{DD4D1FAB-E5B6-4043-905B-3FDD93D346B8}" dt="2019-07-21T23:36:43.859" v="2" actId="2696"/>
        <pc:sldMkLst>
          <pc:docMk/>
          <pc:sldMk cId="2462568684" sldId="506"/>
        </pc:sldMkLst>
      </pc:sldChg>
      <pc:sldChg chg="del">
        <pc:chgData name="Joseph Polli" userId="6294a9f5-23c3-42ee-8324-5d6bf6865ed9" providerId="ADAL" clId="{DD4D1FAB-E5B6-4043-905B-3FDD93D346B8}" dt="2019-07-21T23:36:43.859" v="1" actId="2696"/>
        <pc:sldMkLst>
          <pc:docMk/>
          <pc:sldMk cId="121090753" sldId="507"/>
        </pc:sldMkLst>
      </pc:sldChg>
      <pc:sldChg chg="modNotesTx">
        <pc:chgData name="Joseph Polli" userId="6294a9f5-23c3-42ee-8324-5d6bf6865ed9" providerId="ADAL" clId="{DD4D1FAB-E5B6-4043-905B-3FDD93D346B8}" dt="2019-07-21T23:37:52.935" v="32" actId="5793"/>
        <pc:sldMkLst>
          <pc:docMk/>
          <pc:sldMk cId="698023826" sldId="512"/>
        </pc:sldMkLst>
      </pc:sldChg>
      <pc:sldChg chg="del">
        <pc:chgData name="Joseph Polli" userId="6294a9f5-23c3-42ee-8324-5d6bf6865ed9" providerId="ADAL" clId="{DD4D1FAB-E5B6-4043-905B-3FDD93D346B8}" dt="2019-07-21T23:36:43.859" v="0" actId="2696"/>
        <pc:sldMkLst>
          <pc:docMk/>
          <pc:sldMk cId="294501395" sldId="514"/>
        </pc:sldMkLst>
      </pc:sldChg>
      <pc:sldChg chg="modSp modNotesTx">
        <pc:chgData name="Joseph Polli" userId="6294a9f5-23c3-42ee-8324-5d6bf6865ed9" providerId="ADAL" clId="{DD4D1FAB-E5B6-4043-905B-3FDD93D346B8}" dt="2019-07-21T23:44:45.771" v="86" actId="14100"/>
        <pc:sldMkLst>
          <pc:docMk/>
          <pc:sldMk cId="2152056436" sldId="515"/>
        </pc:sldMkLst>
        <pc:spChg chg="mod">
          <ac:chgData name="Joseph Polli" userId="6294a9f5-23c3-42ee-8324-5d6bf6865ed9" providerId="ADAL" clId="{DD4D1FAB-E5B6-4043-905B-3FDD93D346B8}" dt="2019-07-21T23:44:45.771" v="86" actId="14100"/>
          <ac:spMkLst>
            <pc:docMk/>
            <pc:sldMk cId="2152056436" sldId="515"/>
            <ac:spMk id="17411" creationId="{A4410772-4BD5-4A4B-9C9C-8FA340E1A5DA}"/>
          </ac:spMkLst>
        </pc:spChg>
        <pc:spChg chg="mod">
          <ac:chgData name="Joseph Polli" userId="6294a9f5-23c3-42ee-8324-5d6bf6865ed9" providerId="ADAL" clId="{DD4D1FAB-E5B6-4043-905B-3FDD93D346B8}" dt="2019-07-21T23:41:08.524" v="36" actId="948"/>
          <ac:spMkLst>
            <pc:docMk/>
            <pc:sldMk cId="2152056436" sldId="515"/>
            <ac:spMk id="17412" creationId="{B2D28792-57F8-44FE-9D22-7F9F95C6E89E}"/>
          </ac:spMkLst>
        </pc:spChg>
      </pc:sldChg>
      <pc:sldChg chg="modSp">
        <pc:chgData name="Joseph Polli" userId="6294a9f5-23c3-42ee-8324-5d6bf6865ed9" providerId="ADAL" clId="{DD4D1FAB-E5B6-4043-905B-3FDD93D346B8}" dt="2019-07-21T23:44:07.450" v="84" actId="20577"/>
        <pc:sldMkLst>
          <pc:docMk/>
          <pc:sldMk cId="3689621883" sldId="531"/>
        </pc:sldMkLst>
        <pc:spChg chg="mod">
          <ac:chgData name="Joseph Polli" userId="6294a9f5-23c3-42ee-8324-5d6bf6865ed9" providerId="ADAL" clId="{DD4D1FAB-E5B6-4043-905B-3FDD93D346B8}" dt="2019-07-21T23:44:07.450" v="84" actId="20577"/>
          <ac:spMkLst>
            <pc:docMk/>
            <pc:sldMk cId="3689621883" sldId="531"/>
            <ac:spMk id="2" creationId="{68FADFB7-089F-490E-B6C9-4AD02EA08609}"/>
          </ac:spMkLst>
        </pc:spChg>
      </pc:sldChg>
      <pc:sldChg chg="modSp modNotesTx">
        <pc:chgData name="Joseph Polli" userId="6294a9f5-23c3-42ee-8324-5d6bf6865ed9" providerId="ADAL" clId="{DD4D1FAB-E5B6-4043-905B-3FDD93D346B8}" dt="2019-07-21T23:43:20.686" v="63" actId="20577"/>
        <pc:sldMkLst>
          <pc:docMk/>
          <pc:sldMk cId="724177311" sldId="534"/>
        </pc:sldMkLst>
        <pc:spChg chg="mod">
          <ac:chgData name="Joseph Polli" userId="6294a9f5-23c3-42ee-8324-5d6bf6865ed9" providerId="ADAL" clId="{DD4D1FAB-E5B6-4043-905B-3FDD93D346B8}" dt="2019-07-21T23:43:20.686" v="63" actId="20577"/>
          <ac:spMkLst>
            <pc:docMk/>
            <pc:sldMk cId="724177311" sldId="534"/>
            <ac:spMk id="2" creationId="{DCBBE44E-A271-4CD7-AA60-C873DE609832}"/>
          </ac:spMkLst>
        </pc:spChg>
        <pc:spChg chg="mod">
          <ac:chgData name="Joseph Polli" userId="6294a9f5-23c3-42ee-8324-5d6bf6865ed9" providerId="ADAL" clId="{DD4D1FAB-E5B6-4043-905B-3FDD93D346B8}" dt="2019-07-21T23:41:29.066" v="37" actId="948"/>
          <ac:spMkLst>
            <pc:docMk/>
            <pc:sldMk cId="724177311" sldId="534"/>
            <ac:spMk id="6" creationId="{D4761295-F0B4-407A-8C80-515DE681D6D5}"/>
          </ac:spMkLst>
        </pc:spChg>
      </pc:sldChg>
      <pc:sldChg chg="modSp modNotesTx">
        <pc:chgData name="Joseph Polli" userId="6294a9f5-23c3-42ee-8324-5d6bf6865ed9" providerId="ADAL" clId="{DD4D1FAB-E5B6-4043-905B-3FDD93D346B8}" dt="2019-07-21T23:45:58.698" v="87" actId="113"/>
        <pc:sldMkLst>
          <pc:docMk/>
          <pc:sldMk cId="1209133995" sldId="536"/>
        </pc:sldMkLst>
        <pc:graphicFrameChg chg="modGraphic">
          <ac:chgData name="Joseph Polli" userId="6294a9f5-23c3-42ee-8324-5d6bf6865ed9" providerId="ADAL" clId="{DD4D1FAB-E5B6-4043-905B-3FDD93D346B8}" dt="2019-07-21T23:45:58.698" v="87" actId="113"/>
          <ac:graphicFrameMkLst>
            <pc:docMk/>
            <pc:sldMk cId="1209133995" sldId="536"/>
            <ac:graphicFrameMk id="5" creationId="{A6B557B8-5A2D-4D60-B626-8EA5EAFE7579}"/>
          </ac:graphicFrameMkLst>
        </pc:graphicFrameChg>
      </pc:sldChg>
      <pc:sldChg chg="modSp">
        <pc:chgData name="Joseph Polli" userId="6294a9f5-23c3-42ee-8324-5d6bf6865ed9" providerId="ADAL" clId="{DD4D1FAB-E5B6-4043-905B-3FDD93D346B8}" dt="2019-07-21T23:43:57.309" v="78" actId="255"/>
        <pc:sldMkLst>
          <pc:docMk/>
          <pc:sldMk cId="1377681492" sldId="539"/>
        </pc:sldMkLst>
        <pc:spChg chg="mod">
          <ac:chgData name="Joseph Polli" userId="6294a9f5-23c3-42ee-8324-5d6bf6865ed9" providerId="ADAL" clId="{DD4D1FAB-E5B6-4043-905B-3FDD93D346B8}" dt="2019-07-21T23:43:57.309" v="78" actId="255"/>
          <ac:spMkLst>
            <pc:docMk/>
            <pc:sldMk cId="1377681492" sldId="539"/>
            <ac:spMk id="3" creationId="{7DD38577-BF3D-4353-9000-E71191B094D3}"/>
          </ac:spMkLst>
        </pc:spChg>
      </pc:sldChg>
      <pc:sldChg chg="del">
        <pc:chgData name="Joseph Polli" userId="6294a9f5-23c3-42ee-8324-5d6bf6865ed9" providerId="ADAL" clId="{DD4D1FAB-E5B6-4043-905B-3FDD93D346B8}" dt="2019-07-21T23:36:43.875" v="5" actId="2696"/>
        <pc:sldMkLst>
          <pc:docMk/>
          <pc:sldMk cId="3930935573" sldId="540"/>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400" b="1" dirty="0">
                <a:solidFill>
                  <a:schemeClr val="tx1"/>
                </a:solidFill>
              </a:rPr>
              <a:t>Mental Component Scores*</a:t>
            </a:r>
          </a:p>
        </c:rich>
      </c:tx>
      <c:layout>
        <c:manualLayout>
          <c:xMode val="edge"/>
          <c:yMode val="edge"/>
          <c:x val="0.30927620890951346"/>
          <c:y val="0.10592826135216046"/>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147515166755117E-2"/>
          <c:y val="0.2036879844886636"/>
          <c:w val="0.94570496966648976"/>
          <c:h val="0.59981926110706907"/>
        </c:manualLayout>
      </c:layout>
      <c:barChart>
        <c:barDir val="col"/>
        <c:grouping val="clustered"/>
        <c:varyColors val="0"/>
        <c:ser>
          <c:idx val="0"/>
          <c:order val="0"/>
          <c:tx>
            <c:strRef>
              <c:f>Sheet1!$B$1</c:f>
              <c:strCache>
                <c:ptCount val="1"/>
                <c:pt idx="0">
                  <c:v>CAB + RPV LA</c:v>
                </c:pt>
              </c:strCache>
            </c:strRef>
          </c:tx>
          <c:spPr>
            <a:solidFill>
              <a:schemeClr val="accent1"/>
            </a:solidFill>
            <a:ln>
              <a:noFill/>
            </a:ln>
            <a:effectLst/>
          </c:spPr>
          <c:invertIfNegative val="0"/>
          <c:errBars>
            <c:errBarType val="both"/>
            <c:errValType val="cust"/>
            <c:noEndCap val="0"/>
            <c:plus>
              <c:numRef>
                <c:f>Sheet1!$E$2:$E$4</c:f>
                <c:numCache>
                  <c:formatCode>General</c:formatCode>
                  <c:ptCount val="3"/>
                  <c:pt idx="0">
                    <c:v>8.19</c:v>
                  </c:pt>
                  <c:pt idx="1">
                    <c:v>8.59</c:v>
                  </c:pt>
                  <c:pt idx="2">
                    <c:v>8.84</c:v>
                  </c:pt>
                </c:numCache>
              </c:numRef>
            </c:plus>
            <c:minus>
              <c:numRef>
                <c:f>Sheet1!$E$2:$E$4</c:f>
                <c:numCache>
                  <c:formatCode>General</c:formatCode>
                  <c:ptCount val="3"/>
                  <c:pt idx="0">
                    <c:v>8.19</c:v>
                  </c:pt>
                  <c:pt idx="1">
                    <c:v>8.59</c:v>
                  </c:pt>
                  <c:pt idx="2">
                    <c:v>8.84</c:v>
                  </c:pt>
                </c:numCache>
              </c:numRef>
            </c:minus>
            <c:spPr>
              <a:noFill/>
              <a:ln w="19050" cap="flat" cmpd="sng" algn="ctr">
                <a:solidFill>
                  <a:schemeClr val="tx1"/>
                </a:solidFill>
                <a:round/>
              </a:ln>
              <a:effectLst/>
            </c:spPr>
          </c:errBars>
          <c:cat>
            <c:strRef>
              <c:f>Sheet1!$A$2:$A$4</c:f>
              <c:strCache>
                <c:ptCount val="3"/>
                <c:pt idx="0">
                  <c:v>Baseline</c:v>
                </c:pt>
                <c:pt idx="1">
                  <c:v>Week 24</c:v>
                </c:pt>
                <c:pt idx="2">
                  <c:v>Week 48</c:v>
                </c:pt>
              </c:strCache>
            </c:strRef>
          </c:cat>
          <c:val>
            <c:numRef>
              <c:f>Sheet1!$B$2:$B$4</c:f>
              <c:numCache>
                <c:formatCode>General</c:formatCode>
                <c:ptCount val="3"/>
                <c:pt idx="0">
                  <c:v>53.13</c:v>
                </c:pt>
                <c:pt idx="1">
                  <c:v>53.49</c:v>
                </c:pt>
                <c:pt idx="2">
                  <c:v>53.8</c:v>
                </c:pt>
              </c:numCache>
            </c:numRef>
          </c:val>
          <c:extLst>
            <c:ext xmlns:c16="http://schemas.microsoft.com/office/drawing/2014/chart" uri="{C3380CC4-5D6E-409C-BE32-E72D297353CC}">
              <c16:uniqueId val="{00000000-438E-4D2B-9AC1-F64949C7955D}"/>
            </c:ext>
          </c:extLst>
        </c:ser>
        <c:ser>
          <c:idx val="1"/>
          <c:order val="1"/>
          <c:tx>
            <c:strRef>
              <c:f>Sheet1!$C$1</c:f>
              <c:strCache>
                <c:ptCount val="1"/>
                <c:pt idx="0">
                  <c:v>CAR</c:v>
                </c:pt>
              </c:strCache>
            </c:strRef>
          </c:tx>
          <c:spPr>
            <a:solidFill>
              <a:schemeClr val="accent2"/>
            </a:solidFill>
            <a:ln>
              <a:noFill/>
            </a:ln>
            <a:effectLst/>
          </c:spPr>
          <c:invertIfNegative val="0"/>
          <c:errBars>
            <c:errBarType val="both"/>
            <c:errValType val="cust"/>
            <c:noEndCap val="0"/>
            <c:plus>
              <c:numRef>
                <c:f>Sheet1!$F$2:$F$4</c:f>
                <c:numCache>
                  <c:formatCode>General</c:formatCode>
                  <c:ptCount val="3"/>
                  <c:pt idx="0">
                    <c:v>7.34</c:v>
                  </c:pt>
                  <c:pt idx="1">
                    <c:v>8.58</c:v>
                  </c:pt>
                  <c:pt idx="2">
                    <c:v>8.0399999999999991</c:v>
                  </c:pt>
                </c:numCache>
              </c:numRef>
            </c:plus>
            <c:minus>
              <c:numRef>
                <c:f>Sheet1!$F$2:$F$4</c:f>
                <c:numCache>
                  <c:formatCode>General</c:formatCode>
                  <c:ptCount val="3"/>
                  <c:pt idx="0">
                    <c:v>7.34</c:v>
                  </c:pt>
                  <c:pt idx="1">
                    <c:v>8.58</c:v>
                  </c:pt>
                  <c:pt idx="2">
                    <c:v>8.0399999999999991</c:v>
                  </c:pt>
                </c:numCache>
              </c:numRef>
            </c:minus>
            <c:spPr>
              <a:noFill/>
              <a:ln w="19050" cap="flat" cmpd="sng" algn="ctr">
                <a:solidFill>
                  <a:schemeClr val="tx1"/>
                </a:solidFill>
                <a:round/>
              </a:ln>
              <a:effectLst/>
            </c:spPr>
          </c:errBars>
          <c:cat>
            <c:strRef>
              <c:f>Sheet1!$A$2:$A$4</c:f>
              <c:strCache>
                <c:ptCount val="3"/>
                <c:pt idx="0">
                  <c:v>Baseline</c:v>
                </c:pt>
                <c:pt idx="1">
                  <c:v>Week 24</c:v>
                </c:pt>
                <c:pt idx="2">
                  <c:v>Week 48</c:v>
                </c:pt>
              </c:strCache>
            </c:strRef>
          </c:cat>
          <c:val>
            <c:numRef>
              <c:f>Sheet1!$C$2:$C$4</c:f>
              <c:numCache>
                <c:formatCode>General</c:formatCode>
                <c:ptCount val="3"/>
                <c:pt idx="0">
                  <c:v>53.68</c:v>
                </c:pt>
                <c:pt idx="1">
                  <c:v>53.43</c:v>
                </c:pt>
                <c:pt idx="2">
                  <c:v>53.57</c:v>
                </c:pt>
              </c:numCache>
            </c:numRef>
          </c:val>
          <c:extLst>
            <c:ext xmlns:c16="http://schemas.microsoft.com/office/drawing/2014/chart" uri="{C3380CC4-5D6E-409C-BE32-E72D297353CC}">
              <c16:uniqueId val="{00000001-438E-4D2B-9AC1-F64949C7955D}"/>
            </c:ext>
          </c:extLst>
        </c:ser>
        <c:dLbls>
          <c:showLegendKey val="0"/>
          <c:showVal val="0"/>
          <c:showCatName val="0"/>
          <c:showSerName val="0"/>
          <c:showPercent val="0"/>
          <c:showBubbleSize val="0"/>
        </c:dLbls>
        <c:gapWidth val="219"/>
        <c:overlap val="-27"/>
        <c:axId val="623912888"/>
        <c:axId val="623914528"/>
      </c:barChart>
      <c:catAx>
        <c:axId val="623912888"/>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23914528"/>
        <c:crosses val="autoZero"/>
        <c:auto val="1"/>
        <c:lblAlgn val="ctr"/>
        <c:lblOffset val="100"/>
        <c:noMultiLvlLbl val="0"/>
      </c:catAx>
      <c:valAx>
        <c:axId val="623914528"/>
        <c:scaling>
          <c:orientation val="minMax"/>
          <c:max val="100"/>
          <c:min val="0"/>
        </c:scaling>
        <c:delete val="0"/>
        <c:axPos val="l"/>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23912888"/>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400" b="1" dirty="0">
                <a:solidFill>
                  <a:schemeClr val="tx1"/>
                </a:solidFill>
              </a:rPr>
              <a:t>Physical Component Scores*</a:t>
            </a:r>
          </a:p>
        </c:rich>
      </c:tx>
      <c:layout>
        <c:manualLayout>
          <c:xMode val="edge"/>
          <c:yMode val="edge"/>
          <c:x val="0.25498123867679473"/>
          <c:y val="0.11198675839499829"/>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147515166755117E-2"/>
          <c:y val="0.21295841545156929"/>
          <c:w val="0.94570496966648976"/>
          <c:h val="0.59054900643773311"/>
        </c:manualLayout>
      </c:layout>
      <c:barChart>
        <c:barDir val="col"/>
        <c:grouping val="clustered"/>
        <c:varyColors val="0"/>
        <c:ser>
          <c:idx val="0"/>
          <c:order val="0"/>
          <c:tx>
            <c:strRef>
              <c:f>Sheet1!$B$1</c:f>
              <c:strCache>
                <c:ptCount val="1"/>
                <c:pt idx="0">
                  <c:v>CAB + RPV LA</c:v>
                </c:pt>
              </c:strCache>
            </c:strRef>
          </c:tx>
          <c:spPr>
            <a:solidFill>
              <a:schemeClr val="accent1"/>
            </a:solidFill>
            <a:ln>
              <a:noFill/>
            </a:ln>
            <a:effectLst/>
          </c:spPr>
          <c:invertIfNegative val="0"/>
          <c:errBars>
            <c:errBarType val="both"/>
            <c:errValType val="cust"/>
            <c:noEndCap val="0"/>
            <c:plus>
              <c:numRef>
                <c:f>Sheet1!$E$2:$E$4</c:f>
                <c:numCache>
                  <c:formatCode>General</c:formatCode>
                  <c:ptCount val="3"/>
                  <c:pt idx="0">
                    <c:v>5.74</c:v>
                  </c:pt>
                  <c:pt idx="1">
                    <c:v>5.55</c:v>
                  </c:pt>
                  <c:pt idx="2">
                    <c:v>5.51</c:v>
                  </c:pt>
                </c:numCache>
              </c:numRef>
            </c:plus>
            <c:minus>
              <c:numRef>
                <c:f>Sheet1!$E$2:$E$4</c:f>
                <c:numCache>
                  <c:formatCode>General</c:formatCode>
                  <c:ptCount val="3"/>
                  <c:pt idx="0">
                    <c:v>5.74</c:v>
                  </c:pt>
                  <c:pt idx="1">
                    <c:v>5.55</c:v>
                  </c:pt>
                  <c:pt idx="2">
                    <c:v>5.51</c:v>
                  </c:pt>
                </c:numCache>
              </c:numRef>
            </c:minus>
            <c:spPr>
              <a:noFill/>
              <a:ln w="19050" cap="flat" cmpd="sng" algn="ctr">
                <a:solidFill>
                  <a:schemeClr val="tx1"/>
                </a:solidFill>
                <a:round/>
              </a:ln>
              <a:effectLst/>
            </c:spPr>
          </c:errBars>
          <c:cat>
            <c:strRef>
              <c:f>Sheet1!$A$2:$A$4</c:f>
              <c:strCache>
                <c:ptCount val="3"/>
                <c:pt idx="0">
                  <c:v>Baseline</c:v>
                </c:pt>
                <c:pt idx="1">
                  <c:v>Week 24</c:v>
                </c:pt>
                <c:pt idx="2">
                  <c:v>Week 48</c:v>
                </c:pt>
              </c:strCache>
            </c:strRef>
          </c:cat>
          <c:val>
            <c:numRef>
              <c:f>Sheet1!$B$2:$B$4</c:f>
              <c:numCache>
                <c:formatCode>General</c:formatCode>
                <c:ptCount val="3"/>
                <c:pt idx="0">
                  <c:v>55.24</c:v>
                </c:pt>
                <c:pt idx="1">
                  <c:v>55.75</c:v>
                </c:pt>
                <c:pt idx="2">
                  <c:v>55.8</c:v>
                </c:pt>
              </c:numCache>
            </c:numRef>
          </c:val>
          <c:extLst>
            <c:ext xmlns:c16="http://schemas.microsoft.com/office/drawing/2014/chart" uri="{C3380CC4-5D6E-409C-BE32-E72D297353CC}">
              <c16:uniqueId val="{00000000-A4D9-4AEA-8BC8-F2F5F17610FD}"/>
            </c:ext>
          </c:extLst>
        </c:ser>
        <c:ser>
          <c:idx val="1"/>
          <c:order val="1"/>
          <c:tx>
            <c:strRef>
              <c:f>Sheet1!$C$1</c:f>
              <c:strCache>
                <c:ptCount val="1"/>
                <c:pt idx="0">
                  <c:v>CAR</c:v>
                </c:pt>
              </c:strCache>
            </c:strRef>
          </c:tx>
          <c:spPr>
            <a:solidFill>
              <a:schemeClr val="accent2"/>
            </a:solidFill>
            <a:ln>
              <a:noFill/>
            </a:ln>
            <a:effectLst/>
          </c:spPr>
          <c:invertIfNegative val="0"/>
          <c:errBars>
            <c:errBarType val="both"/>
            <c:errValType val="cust"/>
            <c:noEndCap val="0"/>
            <c:plus>
              <c:numRef>
                <c:f>Sheet1!$F$2:$F$4</c:f>
                <c:numCache>
                  <c:formatCode>General</c:formatCode>
                  <c:ptCount val="3"/>
                  <c:pt idx="0">
                    <c:v>5.76</c:v>
                  </c:pt>
                  <c:pt idx="1">
                    <c:v>5.96</c:v>
                  </c:pt>
                  <c:pt idx="2">
                    <c:v>6.23</c:v>
                  </c:pt>
                </c:numCache>
              </c:numRef>
            </c:plus>
            <c:minus>
              <c:numRef>
                <c:f>Sheet1!$F$2:$F$4</c:f>
                <c:numCache>
                  <c:formatCode>General</c:formatCode>
                  <c:ptCount val="3"/>
                  <c:pt idx="0">
                    <c:v>5.76</c:v>
                  </c:pt>
                  <c:pt idx="1">
                    <c:v>5.96</c:v>
                  </c:pt>
                  <c:pt idx="2">
                    <c:v>6.23</c:v>
                  </c:pt>
                </c:numCache>
              </c:numRef>
            </c:minus>
            <c:spPr>
              <a:noFill/>
              <a:ln w="19050" cap="flat" cmpd="sng" algn="ctr">
                <a:solidFill>
                  <a:schemeClr val="tx1"/>
                </a:solidFill>
                <a:round/>
              </a:ln>
              <a:effectLst/>
            </c:spPr>
          </c:errBars>
          <c:cat>
            <c:strRef>
              <c:f>Sheet1!$A$2:$A$4</c:f>
              <c:strCache>
                <c:ptCount val="3"/>
                <c:pt idx="0">
                  <c:v>Baseline</c:v>
                </c:pt>
                <c:pt idx="1">
                  <c:v>Week 24</c:v>
                </c:pt>
                <c:pt idx="2">
                  <c:v>Week 48</c:v>
                </c:pt>
              </c:strCache>
            </c:strRef>
          </c:cat>
          <c:val>
            <c:numRef>
              <c:f>Sheet1!$C$2:$C$4</c:f>
              <c:numCache>
                <c:formatCode>General</c:formatCode>
                <c:ptCount val="3"/>
                <c:pt idx="0">
                  <c:v>54.61</c:v>
                </c:pt>
                <c:pt idx="1">
                  <c:v>54.66</c:v>
                </c:pt>
                <c:pt idx="2">
                  <c:v>54.79</c:v>
                </c:pt>
              </c:numCache>
            </c:numRef>
          </c:val>
          <c:extLst>
            <c:ext xmlns:c16="http://schemas.microsoft.com/office/drawing/2014/chart" uri="{C3380CC4-5D6E-409C-BE32-E72D297353CC}">
              <c16:uniqueId val="{00000001-A4D9-4AEA-8BC8-F2F5F17610FD}"/>
            </c:ext>
          </c:extLst>
        </c:ser>
        <c:dLbls>
          <c:showLegendKey val="0"/>
          <c:showVal val="0"/>
          <c:showCatName val="0"/>
          <c:showSerName val="0"/>
          <c:showPercent val="0"/>
          <c:showBubbleSize val="0"/>
        </c:dLbls>
        <c:gapWidth val="219"/>
        <c:overlap val="-27"/>
        <c:axId val="623912888"/>
        <c:axId val="623914528"/>
      </c:barChart>
      <c:catAx>
        <c:axId val="623912888"/>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23914528"/>
        <c:crosses val="autoZero"/>
        <c:auto val="1"/>
        <c:lblAlgn val="ctr"/>
        <c:lblOffset val="100"/>
        <c:noMultiLvlLbl val="0"/>
      </c:catAx>
      <c:valAx>
        <c:axId val="623914528"/>
        <c:scaling>
          <c:orientation val="minMax"/>
          <c:max val="100"/>
          <c:min val="0"/>
        </c:scaling>
        <c:delete val="0"/>
        <c:axPos val="l"/>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23912888"/>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925562214600589E-2"/>
          <c:y val="7.2440550929199932E-2"/>
          <c:w val="0.64983031780160205"/>
          <c:h val="0.81624211635324506"/>
        </c:manualLayout>
      </c:layout>
      <c:barChart>
        <c:barDir val="bar"/>
        <c:grouping val="clustered"/>
        <c:varyColors val="0"/>
        <c:ser>
          <c:idx val="0"/>
          <c:order val="0"/>
          <c:tx>
            <c:strRef>
              <c:f>Sheet1!$B$1</c:f>
              <c:strCache>
                <c:ptCount val="1"/>
                <c:pt idx="0">
                  <c:v>CAB + RPV LA</c:v>
                </c:pt>
              </c:strCache>
            </c:strRef>
          </c:tx>
          <c:spPr>
            <a:solidFill>
              <a:schemeClr val="accent1"/>
            </a:solidFill>
            <a:ln>
              <a:noFill/>
            </a:ln>
            <a:effectLst/>
          </c:spPr>
          <c:invertIfNegative val="0"/>
          <c:dLbls>
            <c:dLbl>
              <c:idx val="0"/>
              <c:layout>
                <c:manualLayout>
                  <c:x val="6.5477204223056262E-3"/>
                  <c:y val="-4.8877407188250163E-2"/>
                </c:manualLayout>
              </c:layout>
              <c:tx>
                <c:rich>
                  <a:bodyPr/>
                  <a:lstStyle/>
                  <a:p>
                    <a:fld id="{9D7BE15D-A2D4-4130-97E2-8060F895807F}" type="VALUE">
                      <a:rPr lang="en-US"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6C7D-46C0-9FB3-EE7D815034A7}"/>
                </c:ext>
              </c:extLst>
            </c:dLbl>
            <c:dLbl>
              <c:idx val="1"/>
              <c:layout>
                <c:manualLayout>
                  <c:x val="-8.0026769574331018E-17"/>
                  <c:y val="-6.1096438267417785E-2"/>
                </c:manualLayout>
              </c:layout>
              <c:tx>
                <c:rich>
                  <a:bodyPr/>
                  <a:lstStyle/>
                  <a:p>
                    <a:fld id="{6A5BC3A3-BBCC-46FC-A84F-73D34950DCF6}" type="VALUE">
                      <a:rPr lang="en-US"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6C7D-46C0-9FB3-EE7D815034A7}"/>
                </c:ext>
              </c:extLst>
            </c:dLbl>
            <c:dLbl>
              <c:idx val="2"/>
              <c:layout>
                <c:manualLayout>
                  <c:x val="-8.0026769574331018E-17"/>
                  <c:y val="-5.2950524453937692E-2"/>
                </c:manualLayout>
              </c:layout>
              <c:tx>
                <c:rich>
                  <a:bodyPr/>
                  <a:lstStyle/>
                  <a:p>
                    <a:fld id="{BA538456-1826-41D4-8987-6B7E7C005C99}" type="VALUE">
                      <a:rPr lang="en-US"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6C7D-46C0-9FB3-EE7D815034A7}"/>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Sheet1!$E$2:$E$4</c:f>
                <c:numCache>
                  <c:formatCode>General</c:formatCode>
                  <c:ptCount val="3"/>
                  <c:pt idx="0">
                    <c:v>2.7</c:v>
                  </c:pt>
                  <c:pt idx="1">
                    <c:v>2.5</c:v>
                  </c:pt>
                  <c:pt idx="2">
                    <c:v>2.6</c:v>
                  </c:pt>
                </c:numCache>
              </c:numRef>
            </c:plus>
            <c:minus>
              <c:numRef>
                <c:f>Sheet1!$H$2:$H$4</c:f>
                <c:numCache>
                  <c:formatCode>General</c:formatCode>
                  <c:ptCount val="3"/>
                  <c:pt idx="0">
                    <c:v>2.6</c:v>
                  </c:pt>
                  <c:pt idx="1">
                    <c:v>2.4</c:v>
                  </c:pt>
                  <c:pt idx="2">
                    <c:v>2.5</c:v>
                  </c:pt>
                </c:numCache>
              </c:numRef>
            </c:minus>
            <c:spPr>
              <a:noFill/>
              <a:ln w="19050" cap="flat" cmpd="sng" algn="ctr">
                <a:solidFill>
                  <a:schemeClr val="tx1"/>
                </a:solidFill>
                <a:round/>
              </a:ln>
              <a:effectLst/>
            </c:spPr>
          </c:errBars>
          <c:cat>
            <c:strRef>
              <c:f>Sheet1!$A$2:$A$4</c:f>
              <c:strCache>
                <c:ptCount val="3"/>
                <c:pt idx="0">
                  <c:v>Week 8</c:v>
                </c:pt>
                <c:pt idx="1">
                  <c:v>Week 24</c:v>
                </c:pt>
                <c:pt idx="2">
                  <c:v>Week 48</c:v>
                </c:pt>
              </c:strCache>
            </c:strRef>
          </c:cat>
          <c:val>
            <c:numRef>
              <c:f>Sheet1!$B$2:$B$4</c:f>
              <c:numCache>
                <c:formatCode>General</c:formatCode>
                <c:ptCount val="3"/>
                <c:pt idx="0">
                  <c:v>8.9</c:v>
                </c:pt>
                <c:pt idx="1">
                  <c:v>12.3</c:v>
                </c:pt>
                <c:pt idx="2">
                  <c:v>13.7</c:v>
                </c:pt>
              </c:numCache>
            </c:numRef>
          </c:val>
          <c:extLst>
            <c:ext xmlns:c16="http://schemas.microsoft.com/office/drawing/2014/chart" uri="{C3380CC4-5D6E-409C-BE32-E72D297353CC}">
              <c16:uniqueId val="{00000000-E421-410D-8897-1C2F227D69E1}"/>
            </c:ext>
          </c:extLst>
        </c:ser>
        <c:ser>
          <c:idx val="1"/>
          <c:order val="1"/>
          <c:tx>
            <c:strRef>
              <c:f>Sheet1!$C$1</c:f>
              <c:strCache>
                <c:ptCount val="1"/>
                <c:pt idx="0">
                  <c:v>CAR</c:v>
                </c:pt>
              </c:strCache>
            </c:strRef>
          </c:tx>
          <c:spPr>
            <a:solidFill>
              <a:schemeClr val="accent2"/>
            </a:solidFill>
            <a:ln>
              <a:noFill/>
            </a:ln>
            <a:effectLst/>
          </c:spPr>
          <c:invertIfNegative val="0"/>
          <c:dLbls>
            <c:dLbl>
              <c:idx val="0"/>
              <c:layout>
                <c:manualLayout>
                  <c:x val="-4.0013384787165509E-17"/>
                  <c:y val="-4.4803327768877854E-2"/>
                </c:manualLayout>
              </c:layout>
              <c:tx>
                <c:rich>
                  <a:bodyPr/>
                  <a:lstStyle/>
                  <a:p>
                    <a:r>
                      <a:rPr lang="en-US" dirty="0"/>
                      <a:t>1.0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C7D-46C0-9FB3-EE7D815034A7}"/>
                </c:ext>
              </c:extLst>
            </c:dLbl>
            <c:dLbl>
              <c:idx val="1"/>
              <c:layout>
                <c:manualLayout>
                  <c:x val="-8.0026769574331018E-17"/>
                  <c:y val="-3.6658055391187556E-2"/>
                </c:manualLayout>
              </c:layout>
              <c:tx>
                <c:rich>
                  <a:bodyPr/>
                  <a:lstStyle/>
                  <a:p>
                    <a:fld id="{92F73056-C1D3-4DE5-B92A-74BA8D31F505}" type="VALUE">
                      <a:rPr lang="en-US"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6C7D-46C0-9FB3-EE7D815034A7}"/>
                </c:ext>
              </c:extLst>
            </c:dLbl>
            <c:dLbl>
              <c:idx val="2"/>
              <c:layout>
                <c:manualLayout>
                  <c:x val="0"/>
                  <c:y val="-4.4804289922562662E-2"/>
                </c:manualLayout>
              </c:layout>
              <c:tx>
                <c:rich>
                  <a:bodyPr/>
                  <a:lstStyle/>
                  <a:p>
                    <a:fld id="{AC2AA834-21C0-474F-BE84-385D89E7A145}" type="VALUE">
                      <a:rPr lang="en-US" smtClean="0"/>
                      <a:pPr/>
                      <a:t>[VALUE]</a:t>
                    </a:fld>
                    <a:r>
                      <a:rPr lang="en-US" dirty="0"/>
                      <a:t>.0</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6C7D-46C0-9FB3-EE7D815034A7}"/>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Sheet1!$F$2:$F$4</c:f>
                <c:numCache>
                  <c:formatCode>General</c:formatCode>
                  <c:ptCount val="3"/>
                  <c:pt idx="0">
                    <c:v>2.8</c:v>
                  </c:pt>
                  <c:pt idx="1">
                    <c:v>2.5</c:v>
                  </c:pt>
                  <c:pt idx="2">
                    <c:v>2.6</c:v>
                  </c:pt>
                </c:numCache>
              </c:numRef>
            </c:plus>
            <c:minus>
              <c:numRef>
                <c:f>Sheet1!$I$2:$I$4</c:f>
                <c:numCache>
                  <c:formatCode>General</c:formatCode>
                  <c:ptCount val="3"/>
                  <c:pt idx="0">
                    <c:v>2.7</c:v>
                  </c:pt>
                  <c:pt idx="1">
                    <c:v>2.5</c:v>
                  </c:pt>
                  <c:pt idx="2">
                    <c:v>2.6</c:v>
                  </c:pt>
                </c:numCache>
              </c:numRef>
            </c:minus>
            <c:spPr>
              <a:noFill/>
              <a:ln w="19050" cap="flat" cmpd="sng" algn="ctr">
                <a:solidFill>
                  <a:schemeClr val="tx1"/>
                </a:solidFill>
                <a:round/>
              </a:ln>
              <a:effectLst/>
            </c:spPr>
          </c:errBars>
          <c:cat>
            <c:strRef>
              <c:f>Sheet1!$A$2:$A$4</c:f>
              <c:strCache>
                <c:ptCount val="3"/>
                <c:pt idx="0">
                  <c:v>Week 8</c:v>
                </c:pt>
                <c:pt idx="1">
                  <c:v>Week 24</c:v>
                </c:pt>
                <c:pt idx="2">
                  <c:v>Week 48</c:v>
                </c:pt>
              </c:strCache>
            </c:strRef>
          </c:cat>
          <c:val>
            <c:numRef>
              <c:f>Sheet1!$C$2:$C$4</c:f>
              <c:numCache>
                <c:formatCode>General</c:formatCode>
                <c:ptCount val="3"/>
                <c:pt idx="0">
                  <c:v>1</c:v>
                </c:pt>
                <c:pt idx="1">
                  <c:v>5.5</c:v>
                </c:pt>
                <c:pt idx="2">
                  <c:v>3</c:v>
                </c:pt>
              </c:numCache>
            </c:numRef>
          </c:val>
          <c:extLst>
            <c:ext xmlns:c16="http://schemas.microsoft.com/office/drawing/2014/chart" uri="{C3380CC4-5D6E-409C-BE32-E72D297353CC}">
              <c16:uniqueId val="{00000001-E421-410D-8897-1C2F227D69E1}"/>
            </c:ext>
          </c:extLst>
        </c:ser>
        <c:dLbls>
          <c:showLegendKey val="0"/>
          <c:showVal val="0"/>
          <c:showCatName val="0"/>
          <c:showSerName val="0"/>
          <c:showPercent val="0"/>
          <c:showBubbleSize val="0"/>
        </c:dLbls>
        <c:gapWidth val="28"/>
        <c:axId val="312830840"/>
        <c:axId val="312831168"/>
      </c:barChart>
      <c:catAx>
        <c:axId val="312830840"/>
        <c:scaling>
          <c:orientation val="maxMin"/>
        </c:scaling>
        <c:delete val="0"/>
        <c:axPos val="l"/>
        <c:numFmt formatCode="General" sourceLinked="1"/>
        <c:majorTickMark val="out"/>
        <c:minorTickMark val="none"/>
        <c:tickLblPos val="nextTo"/>
        <c:spPr>
          <a:noFill/>
          <a:ln w="19050" cap="sq" cmpd="sng" algn="ctr">
            <a:solidFill>
              <a:schemeClr val="tx1"/>
            </a:solidFill>
            <a:miter lim="800000"/>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12831168"/>
        <c:crosses val="autoZero"/>
        <c:auto val="1"/>
        <c:lblAlgn val="ctr"/>
        <c:lblOffset val="100"/>
        <c:noMultiLvlLbl val="0"/>
      </c:catAx>
      <c:valAx>
        <c:axId val="312831168"/>
        <c:scaling>
          <c:orientation val="minMax"/>
          <c:max val="20"/>
          <c:min val="-3"/>
        </c:scaling>
        <c:delete val="1"/>
        <c:axPos val="t"/>
        <c:numFmt formatCode="General" sourceLinked="1"/>
        <c:majorTickMark val="out"/>
        <c:minorTickMark val="none"/>
        <c:tickLblPos val="nextTo"/>
        <c:crossAx val="312830840"/>
        <c:crosses val="autoZero"/>
        <c:crossBetween val="between"/>
        <c:majorUnit val="10"/>
      </c:valAx>
      <c:spPr>
        <a:noFill/>
        <a:ln>
          <a:noFill/>
        </a:ln>
        <a:effectLst/>
      </c:spPr>
    </c:plotArea>
    <c:legend>
      <c:legendPos val="b"/>
      <c:layout>
        <c:manualLayout>
          <c:xMode val="edge"/>
          <c:yMode val="edge"/>
          <c:x val="0.19379461839770376"/>
          <c:y val="0.91769037174985324"/>
          <c:w val="0.3203015753923148"/>
          <c:h val="7.8351925188816715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855559542589416"/>
          <c:y val="7.2440612639968691E-2"/>
          <c:w val="0.79595100913331662"/>
          <c:h val="0.74104561891620013"/>
        </c:manualLayout>
      </c:layout>
      <c:barChart>
        <c:barDir val="col"/>
        <c:grouping val="stacked"/>
        <c:varyColors val="0"/>
        <c:ser>
          <c:idx val="0"/>
          <c:order val="0"/>
          <c:tx>
            <c:strRef>
              <c:f>Sheet1!$B$1</c:f>
              <c:strCache>
                <c:ptCount val="1"/>
                <c:pt idx="0">
                  <c:v>CAB + RPV LA</c:v>
                </c:pt>
              </c:strCache>
            </c:strRef>
          </c:tx>
          <c:spPr>
            <a:noFill/>
            <a:ln>
              <a:noFill/>
            </a:ln>
            <a:effectLst/>
          </c:spPr>
          <c:invertIfNegative val="0"/>
          <c:cat>
            <c:strRef>
              <c:f>Sheet1!$A$2:$A$5</c:f>
              <c:strCache>
                <c:ptCount val="4"/>
                <c:pt idx="0">
                  <c:v>Type 1
Diabetes
(n=251)</c:v>
                </c:pt>
                <c:pt idx="1">
                  <c:v>Depression
(n=104)</c:v>
                </c:pt>
                <c:pt idx="2">
                  <c:v>Psoriasis
(n=68)</c:v>
                </c:pt>
                <c:pt idx="3">
                  <c:v>ATLAS LA
Participants
(Baseline)
(n=303)</c:v>
                </c:pt>
              </c:strCache>
            </c:strRef>
          </c:cat>
          <c:val>
            <c:numRef>
              <c:f>Sheet1!$B$2:$B$5</c:f>
              <c:numCache>
                <c:formatCode>General</c:formatCode>
                <c:ptCount val="4"/>
                <c:pt idx="0">
                  <c:v>34</c:v>
                </c:pt>
                <c:pt idx="1">
                  <c:v>17</c:v>
                </c:pt>
                <c:pt idx="2">
                  <c:v>0</c:v>
                </c:pt>
                <c:pt idx="3">
                  <c:v>50</c:v>
                </c:pt>
              </c:numCache>
            </c:numRef>
          </c:val>
          <c:extLst>
            <c:ext xmlns:c16="http://schemas.microsoft.com/office/drawing/2014/chart" uri="{C3380CC4-5D6E-409C-BE32-E72D297353CC}">
              <c16:uniqueId val="{00000000-E421-410D-8897-1C2F227D69E1}"/>
            </c:ext>
          </c:extLst>
        </c:ser>
        <c:ser>
          <c:idx val="3"/>
          <c:order val="1"/>
          <c:tx>
            <c:strRef>
              <c:f>Sheet1!$D$1</c:f>
              <c:strCache>
                <c:ptCount val="1"/>
                <c:pt idx="0">
                  <c:v>Column2</c:v>
                </c:pt>
              </c:strCache>
            </c:strRef>
          </c:tx>
          <c:spPr>
            <a:solidFill>
              <a:schemeClr val="accent1"/>
            </a:solidFill>
            <a:ln w="25400">
              <a:noFill/>
            </a:ln>
            <a:effectLst/>
          </c:spPr>
          <c:invertIfNegative val="0"/>
          <c:errBars>
            <c:errBarType val="minus"/>
            <c:errValType val="cust"/>
            <c:noEndCap val="0"/>
            <c:plus>
              <c:numLit>
                <c:formatCode>General</c:formatCode>
                <c:ptCount val="1"/>
                <c:pt idx="0">
                  <c:v>1</c:v>
                </c:pt>
              </c:numLit>
            </c:plus>
            <c:minus>
              <c:numRef>
                <c:f>Sheet1!$H$2:$H$5</c:f>
                <c:numCache>
                  <c:formatCode>General</c:formatCode>
                  <c:ptCount val="4"/>
                  <c:pt idx="0">
                    <c:v>34</c:v>
                  </c:pt>
                  <c:pt idx="1">
                    <c:v>17</c:v>
                  </c:pt>
                  <c:pt idx="2">
                    <c:v>0</c:v>
                  </c:pt>
                  <c:pt idx="3">
                    <c:v>50</c:v>
                  </c:pt>
                </c:numCache>
              </c:numRef>
            </c:minus>
            <c:spPr>
              <a:noFill/>
              <a:ln w="19050" cap="flat" cmpd="sng" algn="ctr">
                <a:solidFill>
                  <a:schemeClr val="tx1"/>
                </a:solidFill>
                <a:round/>
              </a:ln>
              <a:effectLst/>
            </c:spPr>
          </c:errBars>
          <c:val>
            <c:numRef>
              <c:f>Sheet1!$D$2:$D$5</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0-06F5-41C7-950F-E6E622458908}"/>
            </c:ext>
          </c:extLst>
        </c:ser>
        <c:ser>
          <c:idx val="1"/>
          <c:order val="2"/>
          <c:tx>
            <c:strRef>
              <c:f>Sheet1!$C$1</c:f>
              <c:strCache>
                <c:ptCount val="1"/>
                <c:pt idx="0">
                  <c:v>CAR</c:v>
                </c:pt>
              </c:strCache>
            </c:strRef>
          </c:tx>
          <c:spPr>
            <a:solidFill>
              <a:schemeClr val="accent4"/>
            </a:solidFill>
            <a:ln>
              <a:noFill/>
            </a:ln>
            <a:effectLst/>
          </c:spPr>
          <c:invertIfNegative val="0"/>
          <c:dPt>
            <c:idx val="3"/>
            <c:invertIfNegative val="0"/>
            <c:bubble3D val="0"/>
            <c:spPr>
              <a:solidFill>
                <a:srgbClr val="00A779"/>
              </a:solidFill>
              <a:ln>
                <a:noFill/>
              </a:ln>
              <a:effectLst/>
            </c:spPr>
            <c:extLst>
              <c:ext xmlns:c16="http://schemas.microsoft.com/office/drawing/2014/chart" uri="{C3380CC4-5D6E-409C-BE32-E72D297353CC}">
                <c16:uniqueId val="{00000000-9999-499D-8BEF-43DEFF28C2E8}"/>
              </c:ext>
            </c:extLst>
          </c:dPt>
          <c:errBars>
            <c:errBarType val="plus"/>
            <c:errValType val="cust"/>
            <c:noEndCap val="0"/>
            <c:plus>
              <c:numRef>
                <c:f>Sheet1!$G$2:$G$5</c:f>
                <c:numCache>
                  <c:formatCode>General</c:formatCode>
                  <c:ptCount val="4"/>
                  <c:pt idx="0">
                    <c:v>17</c:v>
                  </c:pt>
                  <c:pt idx="1">
                    <c:v>33</c:v>
                  </c:pt>
                  <c:pt idx="2">
                    <c:v>50</c:v>
                  </c:pt>
                  <c:pt idx="3">
                    <c:v>0</c:v>
                  </c:pt>
                </c:numCache>
              </c:numRef>
            </c:plus>
            <c:minus>
              <c:numLit>
                <c:formatCode>General</c:formatCode>
                <c:ptCount val="1"/>
                <c:pt idx="0">
                  <c:v>1</c:v>
                </c:pt>
              </c:numLit>
            </c:minus>
            <c:spPr>
              <a:noFill/>
              <a:ln w="19050" cap="flat" cmpd="sng" algn="ctr">
                <a:solidFill>
                  <a:schemeClr val="tx1"/>
                </a:solidFill>
                <a:round/>
              </a:ln>
              <a:effectLst/>
            </c:spPr>
          </c:errBars>
          <c:cat>
            <c:strRef>
              <c:f>Sheet1!$A$2:$A$5</c:f>
              <c:strCache>
                <c:ptCount val="4"/>
                <c:pt idx="0">
                  <c:v>Type 1
Diabetes
(n=251)</c:v>
                </c:pt>
                <c:pt idx="1">
                  <c:v>Depression
(n=104)</c:v>
                </c:pt>
                <c:pt idx="2">
                  <c:v>Psoriasis
(n=68)</c:v>
                </c:pt>
                <c:pt idx="3">
                  <c:v>ATLAS LA
Participants
(Baseline)
(n=303)</c:v>
                </c:pt>
              </c:strCache>
            </c:strRef>
          </c:cat>
          <c:val>
            <c:numRef>
              <c:f>Sheet1!$C$2:$C$5</c:f>
              <c:numCache>
                <c:formatCode>General</c:formatCode>
                <c:ptCount val="4"/>
                <c:pt idx="0">
                  <c:v>49</c:v>
                </c:pt>
                <c:pt idx="1">
                  <c:v>50</c:v>
                </c:pt>
                <c:pt idx="2">
                  <c:v>50</c:v>
                </c:pt>
                <c:pt idx="3">
                  <c:v>50</c:v>
                </c:pt>
              </c:numCache>
            </c:numRef>
          </c:val>
          <c:extLst>
            <c:ext xmlns:c16="http://schemas.microsoft.com/office/drawing/2014/chart" uri="{C3380CC4-5D6E-409C-BE32-E72D297353CC}">
              <c16:uniqueId val="{00000001-E421-410D-8897-1C2F227D69E1}"/>
            </c:ext>
          </c:extLst>
        </c:ser>
        <c:dLbls>
          <c:showLegendKey val="0"/>
          <c:showVal val="0"/>
          <c:showCatName val="0"/>
          <c:showSerName val="0"/>
          <c:showPercent val="0"/>
          <c:showBubbleSize val="0"/>
        </c:dLbls>
        <c:gapWidth val="50"/>
        <c:overlap val="100"/>
        <c:axId val="312830840"/>
        <c:axId val="312831168"/>
      </c:barChart>
      <c:lineChart>
        <c:grouping val="standard"/>
        <c:varyColors val="0"/>
        <c:ser>
          <c:idx val="2"/>
          <c:order val="3"/>
          <c:tx>
            <c:strRef>
              <c:f>Sheet1!$E$1</c:f>
              <c:strCache>
                <c:ptCount val="1"/>
                <c:pt idx="0">
                  <c:v>Mean value</c:v>
                </c:pt>
              </c:strCache>
            </c:strRef>
          </c:tx>
          <c:spPr>
            <a:ln w="28575" cap="rnd">
              <a:noFill/>
              <a:round/>
            </a:ln>
            <a:effectLst/>
          </c:spPr>
          <c:marker>
            <c:symbol val="plus"/>
            <c:size val="10"/>
            <c:spPr>
              <a:noFill/>
              <a:ln w="9525">
                <a:solidFill>
                  <a:schemeClr val="bg1"/>
                </a:solidFill>
              </a:ln>
              <a:effectLst/>
            </c:spPr>
          </c:marker>
          <c:val>
            <c:numRef>
              <c:f>Sheet1!$E$2:$E$5</c:f>
              <c:numCache>
                <c:formatCode>General</c:formatCode>
                <c:ptCount val="4"/>
                <c:pt idx="0">
                  <c:v>61</c:v>
                </c:pt>
                <c:pt idx="1">
                  <c:v>44</c:v>
                </c:pt>
                <c:pt idx="2">
                  <c:v>34</c:v>
                </c:pt>
                <c:pt idx="3">
                  <c:v>75.900000000000006</c:v>
                </c:pt>
              </c:numCache>
            </c:numRef>
          </c:val>
          <c:smooth val="0"/>
          <c:extLst>
            <c:ext xmlns:c16="http://schemas.microsoft.com/office/drawing/2014/chart" uri="{C3380CC4-5D6E-409C-BE32-E72D297353CC}">
              <c16:uniqueId val="{00000000-B963-452A-AEF5-4D232FA1B399}"/>
            </c:ext>
          </c:extLst>
        </c:ser>
        <c:dLbls>
          <c:showLegendKey val="0"/>
          <c:showVal val="0"/>
          <c:showCatName val="0"/>
          <c:showSerName val="0"/>
          <c:showPercent val="0"/>
          <c:showBubbleSize val="0"/>
        </c:dLbls>
        <c:marker val="1"/>
        <c:smooth val="0"/>
        <c:axId val="312830840"/>
        <c:axId val="312831168"/>
      </c:lineChart>
      <c:catAx>
        <c:axId val="312830840"/>
        <c:scaling>
          <c:orientation val="minMax"/>
        </c:scaling>
        <c:delete val="0"/>
        <c:axPos val="b"/>
        <c:numFmt formatCode="General" sourceLinked="1"/>
        <c:majorTickMark val="out"/>
        <c:minorTickMark val="none"/>
        <c:tickLblPos val="nextTo"/>
        <c:spPr>
          <a:noFill/>
          <a:ln w="19050" cap="sq" cmpd="sng" algn="ctr">
            <a:solidFill>
              <a:schemeClr val="tx1"/>
            </a:solidFill>
            <a:miter lim="800000"/>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312831168"/>
        <c:crossesAt val="0"/>
        <c:auto val="1"/>
        <c:lblAlgn val="ctr"/>
        <c:lblOffset val="100"/>
        <c:noMultiLvlLbl val="0"/>
      </c:catAx>
      <c:valAx>
        <c:axId val="312831168"/>
        <c:scaling>
          <c:orientation val="minMax"/>
          <c:max val="100"/>
          <c:min val="0"/>
        </c:scaling>
        <c:delete val="0"/>
        <c:axPos val="l"/>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GB" sz="1200" b="1" i="0" baseline="0" dirty="0">
                    <a:effectLst/>
                  </a:rPr>
                  <a:t>Acceptance/General Score</a:t>
                </a:r>
                <a:endParaRPr lang="en-GB" sz="1200" dirty="0">
                  <a:effectLst/>
                </a:endParaRPr>
              </a:p>
            </c:rich>
          </c:tx>
          <c:layout>
            <c:manualLayout>
              <c:xMode val="edge"/>
              <c:yMode val="edge"/>
              <c:x val="1.7703880708801977E-2"/>
              <c:y val="0.1683573727332294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cap="sq">
            <a:solidFill>
              <a:schemeClr val="tx1"/>
            </a:solidFill>
            <a:miter lim="800000"/>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12830840"/>
        <c:crosses val="autoZero"/>
        <c:crossBetween val="between"/>
        <c:majorUnit val="10"/>
      </c:valAx>
      <c:spPr>
        <a:no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24651093277448"/>
          <c:y val="8.4705506208124323E-2"/>
          <c:w val="0.58148875824303148"/>
          <c:h val="0.60041260863264767"/>
        </c:manualLayout>
      </c:layout>
      <c:barChart>
        <c:barDir val="col"/>
        <c:grouping val="stacked"/>
        <c:varyColors val="0"/>
        <c:ser>
          <c:idx val="0"/>
          <c:order val="0"/>
          <c:tx>
            <c:strRef>
              <c:f>Sheet1!$B$1</c:f>
              <c:strCache>
                <c:ptCount val="1"/>
                <c:pt idx="0">
                  <c:v>Totally acceptable</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Week 5</c:v>
                </c:pt>
                <c:pt idx="1">
                  <c:v>Week 48</c:v>
                </c:pt>
                <c:pt idx="2">
                  <c:v>Week 5</c:v>
                </c:pt>
                <c:pt idx="3">
                  <c:v>Week 48</c:v>
                </c:pt>
              </c:strCache>
            </c:strRef>
          </c:cat>
          <c:val>
            <c:numRef>
              <c:f>Sheet1!$B$2:$B$5</c:f>
              <c:numCache>
                <c:formatCode>General</c:formatCode>
                <c:ptCount val="4"/>
                <c:pt idx="0">
                  <c:v>48</c:v>
                </c:pt>
                <c:pt idx="1">
                  <c:v>67</c:v>
                </c:pt>
                <c:pt idx="2">
                  <c:v>29</c:v>
                </c:pt>
                <c:pt idx="3">
                  <c:v>55</c:v>
                </c:pt>
              </c:numCache>
            </c:numRef>
          </c:val>
          <c:extLst>
            <c:ext xmlns:c16="http://schemas.microsoft.com/office/drawing/2014/chart" uri="{C3380CC4-5D6E-409C-BE32-E72D297353CC}">
              <c16:uniqueId val="{00000000-D6E4-42F1-8086-A7B0D9B3E78A}"/>
            </c:ext>
          </c:extLst>
        </c:ser>
        <c:ser>
          <c:idx val="1"/>
          <c:order val="1"/>
          <c:tx>
            <c:strRef>
              <c:f>Sheet1!$C$1</c:f>
              <c:strCache>
                <c:ptCount val="1"/>
                <c:pt idx="0">
                  <c:v>Very acceptable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Week 5</c:v>
                </c:pt>
                <c:pt idx="1">
                  <c:v>Week 48</c:v>
                </c:pt>
                <c:pt idx="2">
                  <c:v>Week 5</c:v>
                </c:pt>
                <c:pt idx="3">
                  <c:v>Week 48</c:v>
                </c:pt>
              </c:strCache>
            </c:strRef>
          </c:cat>
          <c:val>
            <c:numRef>
              <c:f>Sheet1!$C$2:$C$5</c:f>
              <c:numCache>
                <c:formatCode>General</c:formatCode>
                <c:ptCount val="4"/>
                <c:pt idx="0">
                  <c:v>26</c:v>
                </c:pt>
                <c:pt idx="1">
                  <c:v>23</c:v>
                </c:pt>
                <c:pt idx="2">
                  <c:v>35</c:v>
                </c:pt>
                <c:pt idx="3">
                  <c:v>31</c:v>
                </c:pt>
              </c:numCache>
            </c:numRef>
          </c:val>
          <c:extLst>
            <c:ext xmlns:c16="http://schemas.microsoft.com/office/drawing/2014/chart" uri="{C3380CC4-5D6E-409C-BE32-E72D297353CC}">
              <c16:uniqueId val="{00000001-D6E4-42F1-8086-A7B0D9B3E78A}"/>
            </c:ext>
          </c:extLst>
        </c:ser>
        <c:ser>
          <c:idx val="2"/>
          <c:order val="2"/>
          <c:tx>
            <c:strRef>
              <c:f>Sheet1!$D$1</c:f>
              <c:strCache>
                <c:ptCount val="1"/>
                <c:pt idx="0">
                  <c:v>Moderately acceptable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Week 5</c:v>
                </c:pt>
                <c:pt idx="1">
                  <c:v>Week 48</c:v>
                </c:pt>
                <c:pt idx="2">
                  <c:v>Week 5</c:v>
                </c:pt>
                <c:pt idx="3">
                  <c:v>Week 48</c:v>
                </c:pt>
              </c:strCache>
            </c:strRef>
          </c:cat>
          <c:val>
            <c:numRef>
              <c:f>Sheet1!$D$2:$D$5</c:f>
              <c:numCache>
                <c:formatCode>General</c:formatCode>
                <c:ptCount val="4"/>
                <c:pt idx="0">
                  <c:v>18</c:v>
                </c:pt>
                <c:pt idx="1">
                  <c:v>7</c:v>
                </c:pt>
                <c:pt idx="2">
                  <c:v>20</c:v>
                </c:pt>
                <c:pt idx="3">
                  <c:v>9</c:v>
                </c:pt>
              </c:numCache>
            </c:numRef>
          </c:val>
          <c:extLst>
            <c:ext xmlns:c16="http://schemas.microsoft.com/office/drawing/2014/chart" uri="{C3380CC4-5D6E-409C-BE32-E72D297353CC}">
              <c16:uniqueId val="{00000002-D6E4-42F1-8086-A7B0D9B3E78A}"/>
            </c:ext>
          </c:extLst>
        </c:ser>
        <c:ser>
          <c:idx val="3"/>
          <c:order val="3"/>
          <c:tx>
            <c:strRef>
              <c:f>Sheet1!$E$1</c:f>
              <c:strCache>
                <c:ptCount val="1"/>
                <c:pt idx="0">
                  <c:v>A little accceptable</c:v>
                </c:pt>
              </c:strCache>
            </c:strRef>
          </c:tx>
          <c:spPr>
            <a:solidFill>
              <a:srgbClr val="F7034F"/>
            </a:solidFill>
            <a:ln>
              <a:noFill/>
            </a:ln>
            <a:effectLst/>
          </c:spPr>
          <c:invertIfNegative val="0"/>
          <c:cat>
            <c:strRef>
              <c:f>Sheet1!$A$2:$A$5</c:f>
              <c:strCache>
                <c:ptCount val="4"/>
                <c:pt idx="0">
                  <c:v>Week 5</c:v>
                </c:pt>
                <c:pt idx="1">
                  <c:v>Week 48</c:v>
                </c:pt>
                <c:pt idx="2">
                  <c:v>Week 5</c:v>
                </c:pt>
                <c:pt idx="3">
                  <c:v>Week 48</c:v>
                </c:pt>
              </c:strCache>
            </c:strRef>
          </c:cat>
          <c:val>
            <c:numRef>
              <c:f>Sheet1!$E$2:$E$5</c:f>
              <c:numCache>
                <c:formatCode>General</c:formatCode>
                <c:ptCount val="4"/>
                <c:pt idx="0">
                  <c:v>5</c:v>
                </c:pt>
                <c:pt idx="1">
                  <c:v>3</c:v>
                </c:pt>
                <c:pt idx="2">
                  <c:v>10</c:v>
                </c:pt>
                <c:pt idx="3">
                  <c:v>4</c:v>
                </c:pt>
              </c:numCache>
            </c:numRef>
          </c:val>
          <c:extLst>
            <c:ext xmlns:c16="http://schemas.microsoft.com/office/drawing/2014/chart" uri="{C3380CC4-5D6E-409C-BE32-E72D297353CC}">
              <c16:uniqueId val="{00000000-5244-4557-AA43-A75F502EE69B}"/>
            </c:ext>
          </c:extLst>
        </c:ser>
        <c:ser>
          <c:idx val="4"/>
          <c:order val="4"/>
          <c:tx>
            <c:strRef>
              <c:f>Sheet1!$F$1</c:f>
              <c:strCache>
                <c:ptCount val="1"/>
                <c:pt idx="0">
                  <c:v>Not at all acceptable</c:v>
                </c:pt>
              </c:strCache>
            </c:strRef>
          </c:tx>
          <c:spPr>
            <a:solidFill>
              <a:schemeClr val="tx2"/>
            </a:solidFill>
            <a:ln>
              <a:noFill/>
            </a:ln>
            <a:effectLst/>
          </c:spPr>
          <c:invertIfNegative val="0"/>
          <c:cat>
            <c:strRef>
              <c:f>Sheet1!$A$2:$A$5</c:f>
              <c:strCache>
                <c:ptCount val="4"/>
                <c:pt idx="0">
                  <c:v>Week 5</c:v>
                </c:pt>
                <c:pt idx="1">
                  <c:v>Week 48</c:v>
                </c:pt>
                <c:pt idx="2">
                  <c:v>Week 5</c:v>
                </c:pt>
                <c:pt idx="3">
                  <c:v>Week 48</c:v>
                </c:pt>
              </c:strCache>
            </c:strRef>
          </c:cat>
          <c:val>
            <c:numRef>
              <c:f>Sheet1!$F$2:$F$5</c:f>
              <c:numCache>
                <c:formatCode>General</c:formatCode>
                <c:ptCount val="4"/>
                <c:pt idx="0">
                  <c:v>3</c:v>
                </c:pt>
                <c:pt idx="1">
                  <c:v>1</c:v>
                </c:pt>
                <c:pt idx="2">
                  <c:v>6</c:v>
                </c:pt>
                <c:pt idx="3">
                  <c:v>1</c:v>
                </c:pt>
              </c:numCache>
            </c:numRef>
          </c:val>
          <c:extLst>
            <c:ext xmlns:c16="http://schemas.microsoft.com/office/drawing/2014/chart" uri="{C3380CC4-5D6E-409C-BE32-E72D297353CC}">
              <c16:uniqueId val="{00000001-5244-4557-AA43-A75F502EE69B}"/>
            </c:ext>
          </c:extLst>
        </c:ser>
        <c:dLbls>
          <c:showLegendKey val="0"/>
          <c:showVal val="0"/>
          <c:showCatName val="0"/>
          <c:showSerName val="0"/>
          <c:showPercent val="0"/>
          <c:showBubbleSize val="0"/>
        </c:dLbls>
        <c:gapWidth val="51"/>
        <c:overlap val="100"/>
        <c:axId val="684186192"/>
        <c:axId val="684186848"/>
      </c:barChart>
      <c:catAx>
        <c:axId val="684186192"/>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84186848"/>
        <c:crosses val="autoZero"/>
        <c:auto val="1"/>
        <c:lblAlgn val="ctr"/>
        <c:lblOffset val="100"/>
        <c:noMultiLvlLbl val="0"/>
      </c:catAx>
      <c:valAx>
        <c:axId val="684186848"/>
        <c:scaling>
          <c:orientation val="minMax"/>
          <c:max val="100"/>
        </c:scaling>
        <c:delete val="0"/>
        <c:axPos val="l"/>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GB" sz="1200" b="1" dirty="0">
                    <a:solidFill>
                      <a:schemeClr val="tx1"/>
                    </a:solidFill>
                  </a:rPr>
                  <a:t>Proportions</a:t>
                </a:r>
                <a:r>
                  <a:rPr lang="en-GB" sz="1200" b="1" baseline="0" dirty="0">
                    <a:solidFill>
                      <a:schemeClr val="tx1"/>
                    </a:solidFill>
                  </a:rPr>
                  <a:t> of Participant </a:t>
                </a:r>
              </a:p>
              <a:p>
                <a:pPr>
                  <a:defRPr sz="1200" b="1">
                    <a:solidFill>
                      <a:schemeClr val="tx1"/>
                    </a:solidFill>
                  </a:defRPr>
                </a:pPr>
                <a:r>
                  <a:rPr lang="en-GB" sz="1200" b="1" baseline="0" dirty="0">
                    <a:solidFill>
                      <a:schemeClr val="tx1"/>
                    </a:solidFill>
                  </a:rPr>
                  <a:t>PIN Scores (%)</a:t>
                </a:r>
                <a:endParaRPr lang="en-GB" sz="1200" b="1" dirty="0">
                  <a:solidFill>
                    <a:schemeClr val="tx1"/>
                  </a:solidFill>
                </a:endParaRPr>
              </a:p>
            </c:rich>
          </c:tx>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84186192"/>
        <c:crosses val="autoZero"/>
        <c:crossBetween val="between"/>
        <c:majorUnit val="20"/>
      </c:valAx>
      <c:spPr>
        <a:noFill/>
        <a:ln>
          <a:noFill/>
        </a:ln>
        <a:effectLst/>
      </c:spPr>
    </c:plotArea>
    <c:legend>
      <c:legendPos val="b"/>
      <c:layout>
        <c:manualLayout>
          <c:xMode val="edge"/>
          <c:yMode val="edge"/>
          <c:x val="0.70969315016045265"/>
          <c:y val="7.5610207506239036E-2"/>
          <c:w val="0.28797100938198467"/>
          <c:h val="0.6559913233104249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23205043594774"/>
          <c:y val="7.0775255333335022E-2"/>
          <c:w val="0.81103652544229743"/>
          <c:h val="0.626019760721582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4B</c:v>
                </c:pt>
                <c:pt idx="1">
                  <c:v>8</c:v>
                </c:pt>
                <c:pt idx="2">
                  <c:v>12</c:v>
                </c:pt>
                <c:pt idx="3">
                  <c:v>16</c:v>
                </c:pt>
                <c:pt idx="4">
                  <c:v>20</c:v>
                </c:pt>
                <c:pt idx="5">
                  <c:v>24</c:v>
                </c:pt>
                <c:pt idx="6">
                  <c:v>28</c:v>
                </c:pt>
                <c:pt idx="7">
                  <c:v>32</c:v>
                </c:pt>
                <c:pt idx="8">
                  <c:v>36</c:v>
                </c:pt>
                <c:pt idx="9">
                  <c:v>40</c:v>
                </c:pt>
                <c:pt idx="10">
                  <c:v>44</c:v>
                </c:pt>
                <c:pt idx="11">
                  <c:v>48</c:v>
                </c:pt>
              </c:strCache>
            </c:strRef>
          </c:cat>
          <c:val>
            <c:numRef>
              <c:f>Sheet1!$B$2:$B$13</c:f>
              <c:numCache>
                <c:formatCode>General</c:formatCode>
                <c:ptCount val="12"/>
                <c:pt idx="0">
                  <c:v>69</c:v>
                </c:pt>
                <c:pt idx="1">
                  <c:v>38</c:v>
                </c:pt>
                <c:pt idx="2">
                  <c:v>27</c:v>
                </c:pt>
                <c:pt idx="3">
                  <c:v>27</c:v>
                </c:pt>
                <c:pt idx="4">
                  <c:v>19</c:v>
                </c:pt>
                <c:pt idx="5">
                  <c:v>20</c:v>
                </c:pt>
                <c:pt idx="6">
                  <c:v>17</c:v>
                </c:pt>
                <c:pt idx="7">
                  <c:v>14</c:v>
                </c:pt>
                <c:pt idx="8">
                  <c:v>16</c:v>
                </c:pt>
                <c:pt idx="9">
                  <c:v>17</c:v>
                </c:pt>
                <c:pt idx="10">
                  <c:v>14</c:v>
                </c:pt>
                <c:pt idx="11">
                  <c:v>11</c:v>
                </c:pt>
              </c:numCache>
            </c:numRef>
          </c:val>
          <c:extLst>
            <c:ext xmlns:c16="http://schemas.microsoft.com/office/drawing/2014/chart" uri="{C3380CC4-5D6E-409C-BE32-E72D297353CC}">
              <c16:uniqueId val="{00000000-8769-4CA9-B9B3-46891F12FAC9}"/>
            </c:ext>
          </c:extLst>
        </c:ser>
        <c:dLbls>
          <c:showLegendKey val="0"/>
          <c:showVal val="0"/>
          <c:showCatName val="0"/>
          <c:showSerName val="0"/>
          <c:showPercent val="0"/>
          <c:showBubbleSize val="0"/>
        </c:dLbls>
        <c:gapWidth val="70"/>
        <c:overlap val="-27"/>
        <c:axId val="742584504"/>
        <c:axId val="742585816"/>
      </c:barChart>
      <c:catAx>
        <c:axId val="74258450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US" sz="1200" b="1" dirty="0">
                    <a:solidFill>
                      <a:schemeClr val="tx1"/>
                    </a:solidFill>
                  </a:rPr>
                  <a:t>Study Week</a:t>
                </a:r>
              </a:p>
            </c:rich>
          </c:tx>
          <c:layout>
            <c:manualLayout>
              <c:xMode val="edge"/>
              <c:yMode val="edge"/>
              <c:x val="0.43078294364078945"/>
              <c:y val="0.78226881403132409"/>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cap="sq" cmpd="sng" algn="ctr">
            <a:solidFill>
              <a:schemeClr val="tx1"/>
            </a:solidFill>
            <a:miter lim="800000"/>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42585816"/>
        <c:crosses val="autoZero"/>
        <c:auto val="1"/>
        <c:lblAlgn val="ctr"/>
        <c:lblOffset val="100"/>
        <c:noMultiLvlLbl val="0"/>
      </c:catAx>
      <c:valAx>
        <c:axId val="742585816"/>
        <c:scaling>
          <c:orientation val="minMax"/>
          <c:max val="100"/>
        </c:scaling>
        <c:delete val="0"/>
        <c:axPos val="l"/>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US" sz="1200" b="1" dirty="0">
                    <a:solidFill>
                      <a:schemeClr val="tx1"/>
                    </a:solidFill>
                  </a:rPr>
                  <a:t>Participants With ISRs (%)</a:t>
                </a:r>
              </a:p>
            </c:rich>
          </c:tx>
          <c:layout>
            <c:manualLayout>
              <c:xMode val="edge"/>
              <c:yMode val="edge"/>
              <c:x val="3.7093870876668857E-2"/>
              <c:y val="0.12280673394256565"/>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cap="sq">
            <a:solidFill>
              <a:schemeClr val="tx1"/>
            </a:solidFill>
            <a:miter lim="800000"/>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742584504"/>
        <c:crosses val="autoZero"/>
        <c:crossBetween val="between"/>
        <c:majorUnit val="20"/>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latin typeface="+mn-lt"/>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37189586926525"/>
          <c:y val="9.8691544985949453E-2"/>
          <c:w val="0.67243774416467239"/>
          <c:h val="0.88385294799874792"/>
        </c:manualLayout>
      </c:layout>
      <c:barChart>
        <c:barDir val="bar"/>
        <c:grouping val="clustered"/>
        <c:varyColors val="0"/>
        <c:ser>
          <c:idx val="0"/>
          <c:order val="0"/>
          <c:tx>
            <c:strRef>
              <c:f>Sheet1!$B$1</c:f>
              <c:strCache>
                <c:ptCount val="1"/>
                <c:pt idx="0">
                  <c:v>CAR                 </c:v>
                </c:pt>
              </c:strCache>
            </c:strRef>
          </c:tx>
          <c:spPr>
            <a:solidFill>
              <a:srgbClr val="970096"/>
            </a:solidFill>
            <a:ln>
              <a:noFill/>
            </a:ln>
            <a:effectLst/>
          </c:spPr>
          <c:invertIfNegative val="0"/>
          <c:dLbls>
            <c:dLbl>
              <c:idx val="0"/>
              <c:layout>
                <c:manualLayout>
                  <c:x val="-8.5226911754336058E-3"/>
                  <c:y val="9.9848303668474428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lumMod val="95000"/>
                            <a:lumOff val="5000"/>
                          </a:schemeClr>
                        </a:solidFill>
                        <a:latin typeface="+mn-lt"/>
                        <a:ea typeface="+mn-ea"/>
                        <a:cs typeface="+mn-cs"/>
                      </a:defRPr>
                    </a:pPr>
                    <a:r>
                      <a:rPr lang="en-US" sz="1200" b="1" dirty="0"/>
                      <a:t>+0.44</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7.1938825854839433E-2"/>
                      <c:h val="6.4079529089064488E-2"/>
                    </c:manualLayout>
                  </c15:layout>
                </c:ext>
                <c:ext xmlns:c16="http://schemas.microsoft.com/office/drawing/2014/chart" uri="{C3380CC4-5D6E-409C-BE32-E72D297353CC}">
                  <c16:uniqueId val="{00000000-6A5B-4704-A5A4-72A1E35770D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Lit>
                <c:formatCode>General</c:formatCode>
                <c:ptCount val="1"/>
                <c:pt idx="0">
                  <c:v>0.85</c:v>
                </c:pt>
              </c:numLit>
            </c:plus>
            <c:minus>
              <c:numLit>
                <c:formatCode>General</c:formatCode>
                <c:ptCount val="1"/>
                <c:pt idx="0">
                  <c:v>0.84</c:v>
                </c:pt>
              </c:numLit>
            </c:minus>
            <c:spPr>
              <a:noFill/>
              <a:ln w="19050" cap="flat" cmpd="sng" algn="ctr">
                <a:solidFill>
                  <a:schemeClr val="tx1"/>
                </a:solidFill>
                <a:round/>
              </a:ln>
              <a:effectLst/>
            </c:spPr>
          </c:errBars>
          <c:cat>
            <c:numRef>
              <c:f>Sheet1!$A$2</c:f>
              <c:numCache>
                <c:formatCode>General</c:formatCode>
                <c:ptCount val="1"/>
              </c:numCache>
            </c:numRef>
          </c:cat>
          <c:val>
            <c:numRef>
              <c:f>Sheet1!$B$2</c:f>
              <c:numCache>
                <c:formatCode>General</c:formatCode>
                <c:ptCount val="1"/>
                <c:pt idx="0">
                  <c:v>0.63</c:v>
                </c:pt>
              </c:numCache>
            </c:numRef>
          </c:val>
          <c:extLst>
            <c:ext xmlns:c16="http://schemas.microsoft.com/office/drawing/2014/chart" uri="{C3380CC4-5D6E-409C-BE32-E72D297353CC}">
              <c16:uniqueId val="{00000000-69F5-48AB-A154-D4A3B5DE5F4B}"/>
            </c:ext>
          </c:extLst>
        </c:ser>
        <c:ser>
          <c:idx val="1"/>
          <c:order val="1"/>
          <c:tx>
            <c:strRef>
              <c:f>Sheet1!$C$1</c:f>
              <c:strCache>
                <c:ptCount val="1"/>
                <c:pt idx="0">
                  <c:v>CAB + RPV LA </c:v>
                </c:pt>
              </c:strCache>
            </c:strRef>
          </c:tx>
          <c:spPr>
            <a:solidFill>
              <a:srgbClr val="00A779"/>
            </a:solidFill>
            <a:ln>
              <a:noFill/>
            </a:ln>
            <a:effectLst/>
          </c:spPr>
          <c:invertIfNegative val="0"/>
          <c:dLbls>
            <c:dLbl>
              <c:idx val="0"/>
              <c:layout>
                <c:manualLayout>
                  <c:x val="-3.0368028210585003E-2"/>
                  <c:y val="0.12614847572634644"/>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r>
                      <a:rPr lang="en-US" sz="1200" b="1" dirty="0">
                        <a:solidFill>
                          <a:schemeClr val="tx1"/>
                        </a:solidFill>
                      </a:rPr>
                      <a:t>+6.12</a:t>
                    </a: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03E-4736-92E0-96B511FEC9C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Lit>
                <c:formatCode>General</c:formatCode>
                <c:ptCount val="1"/>
                <c:pt idx="0">
                  <c:v>0.86</c:v>
                </c:pt>
              </c:numLit>
            </c:plus>
            <c:minus>
              <c:numLit>
                <c:formatCode>General</c:formatCode>
                <c:ptCount val="1"/>
                <c:pt idx="0">
                  <c:v>0.87</c:v>
                </c:pt>
              </c:numLit>
            </c:minus>
            <c:spPr>
              <a:noFill/>
              <a:ln w="19050" cap="flat" cmpd="sng" algn="ctr">
                <a:solidFill>
                  <a:schemeClr val="tx1"/>
                </a:solidFill>
                <a:round/>
              </a:ln>
              <a:effectLst/>
            </c:spPr>
          </c:errBars>
          <c:cat>
            <c:numRef>
              <c:f>Sheet1!$A$2</c:f>
              <c:numCache>
                <c:formatCode>General</c:formatCode>
                <c:ptCount val="1"/>
              </c:numCache>
            </c:numRef>
          </c:cat>
          <c:val>
            <c:numRef>
              <c:f>Sheet1!$C$2</c:f>
              <c:numCache>
                <c:formatCode>General</c:formatCode>
                <c:ptCount val="1"/>
                <c:pt idx="0">
                  <c:v>6.06</c:v>
                </c:pt>
              </c:numCache>
            </c:numRef>
          </c:val>
          <c:extLst>
            <c:ext xmlns:c16="http://schemas.microsoft.com/office/drawing/2014/chart" uri="{C3380CC4-5D6E-409C-BE32-E72D297353CC}">
              <c16:uniqueId val="{00000001-69F5-48AB-A154-D4A3B5DE5F4B}"/>
            </c:ext>
          </c:extLst>
        </c:ser>
        <c:ser>
          <c:idx val="2"/>
          <c:order val="2"/>
          <c:tx>
            <c:strRef>
              <c:f>Sheet1!$D$1</c:f>
              <c:strCache>
                <c:ptCount val="1"/>
                <c:pt idx="0">
                  <c:v>Column1</c:v>
                </c:pt>
              </c:strCache>
            </c:strRef>
          </c:tx>
          <c:spPr>
            <a:solidFill>
              <a:srgbClr val="13AC8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General</c:formatCode>
                <c:ptCount val="1"/>
              </c:numCache>
            </c:numRef>
          </c:val>
          <c:extLst>
            <c:ext xmlns:c16="http://schemas.microsoft.com/office/drawing/2014/chart" uri="{C3380CC4-5D6E-409C-BE32-E72D297353CC}">
              <c16:uniqueId val="{00000002-69F5-48AB-A154-D4A3B5DE5F4B}"/>
            </c:ext>
          </c:extLst>
        </c:ser>
        <c:ser>
          <c:idx val="3"/>
          <c:order val="3"/>
          <c:tx>
            <c:strRef>
              <c:f>Sheet1!$E$1</c:f>
              <c:strCache>
                <c:ptCount val="1"/>
                <c:pt idx="0">
                  <c:v>CART2</c:v>
                </c:pt>
              </c:strCache>
            </c:strRef>
          </c:tx>
          <c:spPr>
            <a:solidFill>
              <a:srgbClr val="970096"/>
            </a:solidFill>
            <a:ln>
              <a:noFill/>
            </a:ln>
            <a:effectLst/>
          </c:spPr>
          <c:invertIfNegative val="0"/>
          <c:dLbls>
            <c:dLbl>
              <c:idx val="0"/>
              <c:layout>
                <c:manualLayout>
                  <c:x val="-1.3201112058529528E-2"/>
                  <c:y val="0.12016157957736724"/>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lumMod val="95000"/>
                            <a:lumOff val="5000"/>
                          </a:schemeClr>
                        </a:solidFill>
                        <a:latin typeface="+mn-lt"/>
                        <a:ea typeface="+mn-ea"/>
                        <a:cs typeface="+mn-cs"/>
                      </a:defRPr>
                    </a:pPr>
                    <a:r>
                      <a:rPr lang="en-US" sz="1200" b="1" dirty="0"/>
                      <a:t>+1.05</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2803345965433567E-2"/>
                      <c:h val="7.9366568791678652E-2"/>
                    </c:manualLayout>
                  </c15:layout>
                </c:ext>
                <c:ext xmlns:c16="http://schemas.microsoft.com/office/drawing/2014/chart" uri="{C3380CC4-5D6E-409C-BE32-E72D297353CC}">
                  <c16:uniqueId val="{00000001-6A5B-4704-A5A4-72A1E35770D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Lit>
                <c:formatCode>General</c:formatCode>
                <c:ptCount val="1"/>
                <c:pt idx="0">
                  <c:v>0.91</c:v>
                </c:pt>
              </c:numLit>
            </c:plus>
            <c:minus>
              <c:numLit>
                <c:formatCode>General</c:formatCode>
                <c:ptCount val="1"/>
                <c:pt idx="0">
                  <c:v>0.91</c:v>
                </c:pt>
              </c:numLit>
            </c:minus>
            <c:spPr>
              <a:noFill/>
              <a:ln w="19050" cap="flat" cmpd="sng" algn="ctr">
                <a:solidFill>
                  <a:schemeClr val="tx1"/>
                </a:solidFill>
                <a:round/>
              </a:ln>
              <a:effectLst/>
            </c:spPr>
          </c:errBars>
          <c:cat>
            <c:numRef>
              <c:f>Sheet1!$A$2</c:f>
              <c:numCache>
                <c:formatCode>General</c:formatCode>
                <c:ptCount val="1"/>
              </c:numCache>
            </c:numRef>
          </c:cat>
          <c:val>
            <c:numRef>
              <c:f>Sheet1!$E$2</c:f>
              <c:numCache>
                <c:formatCode>General</c:formatCode>
                <c:ptCount val="1"/>
                <c:pt idx="0">
                  <c:v>0.95</c:v>
                </c:pt>
              </c:numCache>
            </c:numRef>
          </c:val>
          <c:extLst>
            <c:ext xmlns:c16="http://schemas.microsoft.com/office/drawing/2014/chart" uri="{C3380CC4-5D6E-409C-BE32-E72D297353CC}">
              <c16:uniqueId val="{00000003-69F5-48AB-A154-D4A3B5DE5F4B}"/>
            </c:ext>
          </c:extLst>
        </c:ser>
        <c:ser>
          <c:idx val="4"/>
          <c:order val="4"/>
          <c:tx>
            <c:strRef>
              <c:f>Sheet1!$F$1</c:f>
              <c:strCache>
                <c:ptCount val="1"/>
                <c:pt idx="0">
                  <c:v>CAB LA + RPV LA22</c:v>
                </c:pt>
              </c:strCache>
            </c:strRef>
          </c:tx>
          <c:spPr>
            <a:solidFill>
              <a:srgbClr val="00A779"/>
            </a:solidFill>
            <a:ln>
              <a:noFill/>
            </a:ln>
            <a:effectLst/>
          </c:spPr>
          <c:invertIfNegative val="0"/>
          <c:dLbls>
            <c:dLbl>
              <c:idx val="0"/>
              <c:layout>
                <c:manualLayout>
                  <c:x val="-5.3606639217939206E-2"/>
                  <c:y val="0.12989186339646711"/>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r>
                      <a:rPr lang="en-US" sz="1200" b="1" dirty="0">
                        <a:solidFill>
                          <a:schemeClr val="tx1"/>
                        </a:solidFill>
                      </a:rPr>
                      <a:t>+6.43</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5369081879572716E-2"/>
                      <c:h val="6.4079529089064488E-2"/>
                    </c:manualLayout>
                  </c15:layout>
                </c:ext>
                <c:ext xmlns:c16="http://schemas.microsoft.com/office/drawing/2014/chart" uri="{C3380CC4-5D6E-409C-BE32-E72D297353CC}">
                  <c16:uniqueId val="{00000000-203E-4736-92E0-96B511FEC9C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Lit>
                <c:formatCode>General</c:formatCode>
                <c:ptCount val="1"/>
                <c:pt idx="0">
                  <c:v>0.93</c:v>
                </c:pt>
              </c:numLit>
            </c:plus>
            <c:minus>
              <c:numLit>
                <c:formatCode>General</c:formatCode>
                <c:ptCount val="1"/>
                <c:pt idx="0">
                  <c:v>0.92</c:v>
                </c:pt>
              </c:numLit>
            </c:minus>
            <c:spPr>
              <a:noFill/>
              <a:ln w="19050" cap="flat" cmpd="sng" algn="ctr">
                <a:solidFill>
                  <a:schemeClr val="tx1"/>
                </a:solidFill>
                <a:round/>
              </a:ln>
              <a:effectLst/>
            </c:spPr>
          </c:errBars>
          <c:cat>
            <c:numRef>
              <c:f>Sheet1!$A$2</c:f>
              <c:numCache>
                <c:formatCode>General</c:formatCode>
                <c:ptCount val="1"/>
              </c:numCache>
            </c:numRef>
          </c:cat>
          <c:val>
            <c:numRef>
              <c:f>Sheet1!$F$2</c:f>
              <c:numCache>
                <c:formatCode>General</c:formatCode>
                <c:ptCount val="1"/>
                <c:pt idx="0">
                  <c:v>6.42</c:v>
                </c:pt>
              </c:numCache>
            </c:numRef>
          </c:val>
          <c:extLst>
            <c:ext xmlns:c16="http://schemas.microsoft.com/office/drawing/2014/chart" uri="{C3380CC4-5D6E-409C-BE32-E72D297353CC}">
              <c16:uniqueId val="{00000004-69F5-48AB-A154-D4A3B5DE5F4B}"/>
            </c:ext>
          </c:extLst>
        </c:ser>
        <c:dLbls>
          <c:showLegendKey val="0"/>
          <c:showVal val="1"/>
          <c:showCatName val="0"/>
          <c:showSerName val="0"/>
          <c:showPercent val="0"/>
          <c:showBubbleSize val="0"/>
        </c:dLbls>
        <c:gapWidth val="75"/>
        <c:axId val="839343008"/>
        <c:axId val="839347600"/>
      </c:barChart>
      <c:catAx>
        <c:axId val="839343008"/>
        <c:scaling>
          <c:orientation val="minMax"/>
        </c:scaling>
        <c:delete val="0"/>
        <c:axPos val="l"/>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95000"/>
                    <a:lumOff val="5000"/>
                  </a:schemeClr>
                </a:solidFill>
                <a:latin typeface="+mn-lt"/>
                <a:ea typeface="+mn-ea"/>
                <a:cs typeface="+mn-cs"/>
              </a:defRPr>
            </a:pPr>
            <a:endParaRPr lang="en-US"/>
          </a:p>
        </c:txPr>
        <c:crossAx val="839347600"/>
        <c:crosses val="autoZero"/>
        <c:auto val="1"/>
        <c:lblAlgn val="ctr"/>
        <c:lblOffset val="100"/>
        <c:noMultiLvlLbl val="0"/>
      </c:catAx>
      <c:valAx>
        <c:axId val="839347600"/>
        <c:scaling>
          <c:orientation val="minMax"/>
          <c:max val="11"/>
          <c:min val="-5"/>
        </c:scaling>
        <c:delete val="1"/>
        <c:axPos val="b"/>
        <c:numFmt formatCode="General" sourceLinked="1"/>
        <c:majorTickMark val="out"/>
        <c:minorTickMark val="none"/>
        <c:tickLblPos val="nextTo"/>
        <c:crossAx val="839343008"/>
        <c:crosses val="autoZero"/>
        <c:crossBetween val="between"/>
        <c:majorUnit val="1"/>
        <c:minorUnit val="1"/>
      </c:valAx>
      <c:spPr>
        <a:noFill/>
        <a:ln>
          <a:noFill/>
        </a:ln>
        <a:effectLst/>
      </c:spPr>
    </c:plotArea>
    <c:legend>
      <c:legendPos val="b"/>
      <c:legendEntry>
        <c:idx val="0"/>
        <c:delete val="1"/>
      </c:legendEntry>
      <c:legendEntry>
        <c:idx val="1"/>
        <c:delete val="1"/>
      </c:legendEntry>
      <c:legendEntry>
        <c:idx val="2"/>
        <c:delete val="1"/>
      </c:legendEntry>
      <c:layout>
        <c:manualLayout>
          <c:xMode val="edge"/>
          <c:yMode val="edge"/>
          <c:x val="0.14187262345889465"/>
          <c:y val="0.10189721161148878"/>
          <c:w val="0.17287489710122"/>
          <c:h val="0.2231013854022081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solidFill>
            <a:schemeClr val="tx1">
              <a:lumMod val="95000"/>
              <a:lumOff val="5000"/>
            </a:schemeClr>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55285042208901E-2"/>
          <c:y val="7.648097622236176E-2"/>
          <c:w val="0.93481535528182813"/>
          <c:h val="0.90658183252852043"/>
        </c:manualLayout>
      </c:layout>
      <c:barChart>
        <c:barDir val="bar"/>
        <c:grouping val="clustered"/>
        <c:varyColors val="0"/>
        <c:ser>
          <c:idx val="0"/>
          <c:order val="0"/>
          <c:tx>
            <c:strRef>
              <c:f>Sheet1!$B$1</c:f>
              <c:strCache>
                <c:ptCount val="1"/>
                <c:pt idx="0">
                  <c:v>CAB + RPV LA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Sheet1!$A$2:$A$13</c:f>
              <c:strCache>
                <c:ptCount val="12"/>
                <c:pt idx="0">
                  <c:v>Your willingness to continue with your present form of treatment?</c:v>
                </c:pt>
                <c:pt idx="1">
                  <c:v>The flexibility of your treatment recently?</c:v>
                </c:pt>
                <c:pt idx="2">
                  <c:v>The convenience of your treatmnet?</c:v>
                </c:pt>
                <c:pt idx="3">
                  <c:v>How easy or difficult your treatment has been recently?</c:v>
                </c:pt>
                <c:pt idx="4">
                  <c:v> The extent to which the treatment fits in with your lifestyle?</c:v>
                </c:pt>
                <c:pt idx="5">
                  <c:v>Your current treatment?</c:v>
                </c:pt>
                <c:pt idx="6">
                  <c:v>Your willingness to recommend the treatment to someone else for HIV treatment?</c:v>
                </c:pt>
                <c:pt idx="7">
                  <c:v>The demands made by your current treatment?</c:v>
                </c:pt>
                <c:pt idx="8">
                  <c:v>Any side effects of your present treatment?</c:v>
                </c:pt>
                <c:pt idx="9">
                  <c:v> Your understanding of your HIV?</c:v>
                </c:pt>
                <c:pt idx="10">
                  <c:v>Your control of your HIV?</c:v>
                </c:pt>
                <c:pt idx="11">
                  <c:v>The amount of discomfort or pain invovled with your treatment?</c:v>
                </c:pt>
              </c:strCache>
            </c:strRef>
          </c:cat>
          <c:val>
            <c:numRef>
              <c:f>Sheet1!$B$2:$B$13</c:f>
              <c:numCache>
                <c:formatCode>General</c:formatCode>
                <c:ptCount val="12"/>
                <c:pt idx="0">
                  <c:v>1.1000000000000001</c:v>
                </c:pt>
                <c:pt idx="1">
                  <c:v>0.9</c:v>
                </c:pt>
                <c:pt idx="2">
                  <c:v>0.8</c:v>
                </c:pt>
                <c:pt idx="3">
                  <c:v>0.6</c:v>
                </c:pt>
                <c:pt idx="4">
                  <c:v>0.6</c:v>
                </c:pt>
                <c:pt idx="5">
                  <c:v>0.5</c:v>
                </c:pt>
                <c:pt idx="6">
                  <c:v>0.5</c:v>
                </c:pt>
                <c:pt idx="7">
                  <c:v>0.4</c:v>
                </c:pt>
                <c:pt idx="8">
                  <c:v>0.3</c:v>
                </c:pt>
                <c:pt idx="9">
                  <c:v>0.2</c:v>
                </c:pt>
                <c:pt idx="10">
                  <c:v>0.1</c:v>
                </c:pt>
                <c:pt idx="11">
                  <c:v>0</c:v>
                </c:pt>
              </c:numCache>
            </c:numRef>
          </c:val>
          <c:extLst>
            <c:ext xmlns:c16="http://schemas.microsoft.com/office/drawing/2014/chart" uri="{C3380CC4-5D6E-409C-BE32-E72D297353CC}">
              <c16:uniqueId val="{00000000-8F72-45D8-8720-351D0DA9BB7A}"/>
            </c:ext>
          </c:extLst>
        </c:ser>
        <c:ser>
          <c:idx val="1"/>
          <c:order val="1"/>
          <c:tx>
            <c:strRef>
              <c:f>Sheet1!$C$1</c:f>
              <c:strCache>
                <c:ptCount val="1"/>
                <c:pt idx="0">
                  <c:v>CAR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Sheet1!$A$2:$A$13</c:f>
              <c:strCache>
                <c:ptCount val="12"/>
                <c:pt idx="0">
                  <c:v>Your willingness to continue with your present form of treatment?</c:v>
                </c:pt>
                <c:pt idx="1">
                  <c:v>The flexibility of your treatment recently?</c:v>
                </c:pt>
                <c:pt idx="2">
                  <c:v>The convenience of your treatmnet?</c:v>
                </c:pt>
                <c:pt idx="3">
                  <c:v>How easy or difficult your treatment has been recently?</c:v>
                </c:pt>
                <c:pt idx="4">
                  <c:v> The extent to which the treatment fits in with your lifestyle?</c:v>
                </c:pt>
                <c:pt idx="5">
                  <c:v>Your current treatment?</c:v>
                </c:pt>
                <c:pt idx="6">
                  <c:v>Your willingness to recommend the treatment to someone else for HIV treatment?</c:v>
                </c:pt>
                <c:pt idx="7">
                  <c:v>The demands made by your current treatment?</c:v>
                </c:pt>
                <c:pt idx="8">
                  <c:v>Any side effects of your present treatment?</c:v>
                </c:pt>
                <c:pt idx="9">
                  <c:v> Your understanding of your HIV?</c:v>
                </c:pt>
                <c:pt idx="10">
                  <c:v>Your control of your HIV?</c:v>
                </c:pt>
                <c:pt idx="11">
                  <c:v>The amount of discomfort or pain invovled with your treatment?</c:v>
                </c:pt>
              </c:strCache>
            </c:strRef>
          </c:cat>
          <c:val>
            <c:numRef>
              <c:f>Sheet1!$C$2:$C$13</c:f>
              <c:numCache>
                <c:formatCode>General</c:formatCode>
                <c:ptCount val="12"/>
                <c:pt idx="0">
                  <c:v>0.2</c:v>
                </c:pt>
                <c:pt idx="1">
                  <c:v>0.2</c:v>
                </c:pt>
                <c:pt idx="2">
                  <c:v>0</c:v>
                </c:pt>
                <c:pt idx="3">
                  <c:v>0.1</c:v>
                </c:pt>
                <c:pt idx="4">
                  <c:v>0</c:v>
                </c:pt>
                <c:pt idx="5">
                  <c:v>-0.1</c:v>
                </c:pt>
                <c:pt idx="6">
                  <c:v>0</c:v>
                </c:pt>
                <c:pt idx="7">
                  <c:v>-0.1</c:v>
                </c:pt>
                <c:pt idx="8">
                  <c:v>0</c:v>
                </c:pt>
                <c:pt idx="9">
                  <c:v>0.2</c:v>
                </c:pt>
                <c:pt idx="10">
                  <c:v>-0.1</c:v>
                </c:pt>
                <c:pt idx="11">
                  <c:v>0.2</c:v>
                </c:pt>
              </c:numCache>
            </c:numRef>
          </c:val>
          <c:extLst>
            <c:ext xmlns:c16="http://schemas.microsoft.com/office/drawing/2014/chart" uri="{C3380CC4-5D6E-409C-BE32-E72D297353CC}">
              <c16:uniqueId val="{00000001-8F72-45D8-8720-351D0DA9BB7A}"/>
            </c:ext>
          </c:extLst>
        </c:ser>
        <c:dLbls>
          <c:showLegendKey val="0"/>
          <c:showVal val="0"/>
          <c:showCatName val="0"/>
          <c:showSerName val="0"/>
          <c:showPercent val="0"/>
          <c:showBubbleSize val="0"/>
        </c:dLbls>
        <c:gapWidth val="45"/>
        <c:overlap val="-20"/>
        <c:axId val="312830840"/>
        <c:axId val="312831168"/>
      </c:barChart>
      <c:catAx>
        <c:axId val="312830840"/>
        <c:scaling>
          <c:orientation val="maxMin"/>
        </c:scaling>
        <c:delete val="0"/>
        <c:axPos val="l"/>
        <c:numFmt formatCode="General" sourceLinked="1"/>
        <c:majorTickMark val="out"/>
        <c:minorTickMark val="none"/>
        <c:tickLblPos val="none"/>
        <c:spPr>
          <a:noFill/>
          <a:ln w="19050" cap="sq" cmpd="sng" algn="ctr">
            <a:solidFill>
              <a:schemeClr val="tx1"/>
            </a:solidFill>
            <a:miter lim="800000"/>
          </a:ln>
          <a:effectLst/>
        </c:spPr>
        <c:txPr>
          <a:bodyPr rot="-60000000" spcFirstLastPara="1" vertOverflow="ellipsis" vert="horz" wrap="square" anchor="ctr" anchorCtr="1"/>
          <a:lstStyle/>
          <a:p>
            <a:pPr>
              <a:defRPr sz="1100" b="0" i="0" u="none" strike="noStrike" kern="1200" cap="none" spc="0" normalizeH="0" baseline="0">
                <a:solidFill>
                  <a:schemeClr val="tx1"/>
                </a:solidFill>
                <a:latin typeface="+mn-lt"/>
                <a:ea typeface="+mn-ea"/>
                <a:cs typeface="+mn-cs"/>
              </a:defRPr>
            </a:pPr>
            <a:endParaRPr lang="en-US"/>
          </a:p>
        </c:txPr>
        <c:crossAx val="312831168"/>
        <c:crosses val="autoZero"/>
        <c:auto val="1"/>
        <c:lblAlgn val="ctr"/>
        <c:lblOffset val="0"/>
        <c:noMultiLvlLbl val="0"/>
      </c:catAx>
      <c:valAx>
        <c:axId val="312831168"/>
        <c:scaling>
          <c:orientation val="minMax"/>
          <c:max val="1.5"/>
          <c:min val="-0.5"/>
        </c:scaling>
        <c:delete val="0"/>
        <c:axPos val="t"/>
        <c:numFmt formatCode="General" sourceLinked="1"/>
        <c:majorTickMark val="out"/>
        <c:minorTickMark val="none"/>
        <c:tickLblPos val="nextTo"/>
        <c:spPr>
          <a:noFill/>
          <a:ln w="19050" cap="sq">
            <a:solidFill>
              <a:schemeClr val="tx1"/>
            </a:solidFill>
            <a:miter lim="800000"/>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12830840"/>
        <c:crosses val="autoZero"/>
        <c:crossBetween val="between"/>
        <c:majorUnit val="0.5"/>
      </c:valAx>
      <c:spPr>
        <a:noFill/>
        <a:ln w="25400">
          <a:noFill/>
        </a:ln>
        <a:effectLst/>
      </c:spPr>
    </c:plotArea>
    <c:legend>
      <c:legendPos val="r"/>
      <c:layout>
        <c:manualLayout>
          <c:xMode val="edge"/>
          <c:yMode val="edge"/>
          <c:x val="0.72503124588590939"/>
          <c:y val="0.90952001975904939"/>
          <c:w val="0.26042974558757465"/>
          <c:h val="7.382984478953083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dirty="0"/>
              <a:t>Preferences of Responding Participants</a:t>
            </a:r>
            <a:r>
              <a:rPr lang="en-US" sz="1600" baseline="0" dirty="0"/>
              <a:t>*</a:t>
            </a:r>
            <a:endParaRPr lang="en-US" sz="1600" dirty="0"/>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Proportion of participant preference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AD9-4A6B-B63B-7DE5EFCC431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D9-4A6B-B63B-7DE5EFCC4318}"/>
              </c:ext>
            </c:extLst>
          </c:dPt>
          <c:dLbls>
            <c:dLbl>
              <c:idx val="0"/>
              <c:layout>
                <c:manualLayout>
                  <c:x val="-1.2872801858247157E-2"/>
                  <c:y val="-0.13671829797414403"/>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fld id="{3446315C-560C-422D-86C3-2019BE8C4A9B}" type="VALUE">
                      <a:rPr lang="en-US" sz="1800" smtClean="0">
                        <a:solidFill>
                          <a:schemeClr val="bg1"/>
                        </a:solidFill>
                      </a:rPr>
                      <a:pPr>
                        <a:defRPr sz="1800" b="1">
                          <a:solidFill>
                            <a:schemeClr val="bg1"/>
                          </a:solidFill>
                        </a:defRPr>
                      </a:pPr>
                      <a:t>[VALUE]</a:t>
                    </a:fld>
                    <a:r>
                      <a:rPr lang="en-US" sz="1800" dirty="0">
                        <a:solidFill>
                          <a:schemeClr val="bg1"/>
                        </a:solidFill>
                      </a:rPr>
                      <a:t>%; 266/273</a:t>
                    </a: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FAD9-4A6B-B63B-7DE5EFCC4318}"/>
                </c:ext>
              </c:extLst>
            </c:dLbl>
            <c:dLbl>
              <c:idx val="1"/>
              <c:layout>
                <c:manualLayout>
                  <c:x val="2.7602146206615222E-2"/>
                  <c:y val="2.2826472779470201E-2"/>
                </c:manualLayout>
              </c:layout>
              <c:tx>
                <c:rich>
                  <a:bodyPr/>
                  <a:lstStyle/>
                  <a:p>
                    <a:fld id="{5941A108-ACE2-4C9B-B74D-48BFC6F308EE}" type="VALUE">
                      <a:rPr lang="en-US" smtClean="0"/>
                      <a:pPr/>
                      <a:t>[VALUE]</a:t>
                    </a:fld>
                    <a:r>
                      <a:rPr lang="en-US" dirty="0"/>
                      <a:t>%; 7/273</a:t>
                    </a:r>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FAD9-4A6B-B63B-7DE5EFCC4318}"/>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CAB + RPV LA</c:v>
                </c:pt>
                <c:pt idx="1">
                  <c:v>CAR</c:v>
                </c:pt>
              </c:strCache>
            </c:strRef>
          </c:cat>
          <c:val>
            <c:numRef>
              <c:f>Sheet1!$B$2:$B$3</c:f>
              <c:numCache>
                <c:formatCode>General</c:formatCode>
                <c:ptCount val="2"/>
                <c:pt idx="0">
                  <c:v>97</c:v>
                </c:pt>
                <c:pt idx="1">
                  <c:v>3</c:v>
                </c:pt>
              </c:numCache>
            </c:numRef>
          </c:val>
          <c:extLst>
            <c:ext xmlns:c16="http://schemas.microsoft.com/office/drawing/2014/chart" uri="{C3380CC4-5D6E-409C-BE32-E72D297353CC}">
              <c16:uniqueId val="{00000004-FAD9-4A6B-B63B-7DE5EFCC431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71904563664756682"/>
          <c:y val="0.44075063677745752"/>
          <c:w val="0.25296074736635915"/>
          <c:h val="0.30905620591633676"/>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0.67474</cdr:x>
      <cdr:y>0.75179</cdr:y>
    </cdr:from>
    <cdr:to>
      <cdr:x>1</cdr:x>
      <cdr:y>0.81102</cdr:y>
    </cdr:to>
    <cdr:sp macro="" textlink="">
      <cdr:nvSpPr>
        <cdr:cNvPr id="2" name="TextBox 1">
          <a:extLst xmlns:a="http://schemas.openxmlformats.org/drawingml/2006/main">
            <a:ext uri="{FF2B5EF4-FFF2-40B4-BE49-F238E27FC236}">
              <a16:creationId xmlns:a16="http://schemas.microsoft.com/office/drawing/2014/main" id="{7925541F-316F-418C-95C4-9A3D5F266B05}"/>
            </a:ext>
          </a:extLst>
        </cdr:cNvPr>
        <cdr:cNvSpPr txBox="1"/>
      </cdr:nvSpPr>
      <cdr:spPr>
        <a:xfrm xmlns:a="http://schemas.openxmlformats.org/drawingml/2006/main">
          <a:off x="5280764" y="2412443"/>
          <a:ext cx="2545604" cy="190065"/>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pPr algn="l"/>
          <a:r>
            <a:rPr lang="en-GB" sz="1200" b="0" strike="noStrike" dirty="0"/>
            <a:t>10.7 (7.1–14.4), *p&lt;0.001</a:t>
          </a:r>
        </a:p>
      </cdr:txBody>
    </cdr:sp>
  </cdr:relSizeAnchor>
  <cdr:relSizeAnchor xmlns:cdr="http://schemas.openxmlformats.org/drawingml/2006/chartDrawing">
    <cdr:from>
      <cdr:x>0.67474</cdr:x>
      <cdr:y>0.47039</cdr:y>
    </cdr:from>
    <cdr:to>
      <cdr:x>0.98388</cdr:x>
      <cdr:y>0.52961</cdr:y>
    </cdr:to>
    <cdr:sp macro="" textlink="">
      <cdr:nvSpPr>
        <cdr:cNvPr id="3" name="TextBox 1">
          <a:extLst xmlns:a="http://schemas.openxmlformats.org/drawingml/2006/main">
            <a:ext uri="{FF2B5EF4-FFF2-40B4-BE49-F238E27FC236}">
              <a16:creationId xmlns:a16="http://schemas.microsoft.com/office/drawing/2014/main" id="{24ED9788-B1BD-4DA1-B1A1-F9BDA75A890F}"/>
            </a:ext>
          </a:extLst>
        </cdr:cNvPr>
        <cdr:cNvSpPr txBox="1"/>
      </cdr:nvSpPr>
      <cdr:spPr>
        <a:xfrm xmlns:a="http://schemas.openxmlformats.org/drawingml/2006/main">
          <a:off x="5280764" y="1509450"/>
          <a:ext cx="2419443" cy="190032"/>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200" b="0" strike="noStrike" dirty="0"/>
            <a:t>6.9 (3.3–10.4), *p&lt;0.001</a:t>
          </a:r>
        </a:p>
      </cdr:txBody>
    </cdr:sp>
  </cdr:relSizeAnchor>
  <cdr:relSizeAnchor xmlns:cdr="http://schemas.openxmlformats.org/drawingml/2006/chartDrawing">
    <cdr:from>
      <cdr:x>0.67474</cdr:x>
      <cdr:y>0.22879</cdr:y>
    </cdr:from>
    <cdr:to>
      <cdr:x>0.98298</cdr:x>
      <cdr:y>0.28802</cdr:y>
    </cdr:to>
    <cdr:sp macro="" textlink="">
      <cdr:nvSpPr>
        <cdr:cNvPr id="4" name="TextBox 1">
          <a:extLst xmlns:a="http://schemas.openxmlformats.org/drawingml/2006/main">
            <a:ext uri="{FF2B5EF4-FFF2-40B4-BE49-F238E27FC236}">
              <a16:creationId xmlns:a16="http://schemas.microsoft.com/office/drawing/2014/main" id="{24ED9788-B1BD-4DA1-B1A1-F9BDA75A890F}"/>
            </a:ext>
          </a:extLst>
        </cdr:cNvPr>
        <cdr:cNvSpPr txBox="1"/>
      </cdr:nvSpPr>
      <cdr:spPr>
        <a:xfrm xmlns:a="http://schemas.openxmlformats.org/drawingml/2006/main">
          <a:off x="5280764" y="734172"/>
          <a:ext cx="2412400" cy="190065"/>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200" b="0" strike="noStrike" dirty="0"/>
            <a:t>7.9 (4.1–11.7), *p&lt;0.001</a:t>
          </a:r>
        </a:p>
      </cdr:txBody>
    </cdr:sp>
  </cdr:relSizeAnchor>
  <cdr:relSizeAnchor xmlns:cdr="http://schemas.openxmlformats.org/drawingml/2006/chartDrawing">
    <cdr:from>
      <cdr:x>0.63343</cdr:x>
      <cdr:y>0.04959</cdr:y>
    </cdr:from>
    <cdr:to>
      <cdr:x>0.93866</cdr:x>
      <cdr:y>0.18778</cdr:y>
    </cdr:to>
    <cdr:sp macro="" textlink="">
      <cdr:nvSpPr>
        <cdr:cNvPr id="5" name="TextBox 4">
          <a:extLst xmlns:a="http://schemas.openxmlformats.org/drawingml/2006/main">
            <a:ext uri="{FF2B5EF4-FFF2-40B4-BE49-F238E27FC236}">
              <a16:creationId xmlns:a16="http://schemas.microsoft.com/office/drawing/2014/main" id="{B1A0ABC4-833E-4562-BD9C-92356A5BE6CE}"/>
            </a:ext>
          </a:extLst>
        </cdr:cNvPr>
        <cdr:cNvSpPr txBox="1"/>
      </cdr:nvSpPr>
      <cdr:spPr>
        <a:xfrm xmlns:a="http://schemas.openxmlformats.org/drawingml/2006/main">
          <a:off x="3685815" y="159142"/>
          <a:ext cx="1776078" cy="443443"/>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pPr algn="ctr"/>
          <a:r>
            <a:rPr lang="en-GB" sz="1400" b="1" dirty="0"/>
            <a:t>Difference, </a:t>
          </a:r>
        </a:p>
        <a:p xmlns:a="http://schemas.openxmlformats.org/drawingml/2006/main">
          <a:pPr algn="ctr"/>
          <a:r>
            <a:rPr lang="en-GB" sz="1400" b="1" dirty="0"/>
            <a:t>LA vs CAR (95% CI)</a:t>
          </a:r>
        </a:p>
      </cdr:txBody>
    </cdr:sp>
  </cdr:relSizeAnchor>
</c:userShapes>
</file>

<file path=ppt/drawings/drawing2.xml><?xml version="1.0" encoding="utf-8"?>
<c:userShapes xmlns:c="http://schemas.openxmlformats.org/drawingml/2006/chart">
  <cdr:relSizeAnchor xmlns:cdr="http://schemas.openxmlformats.org/drawingml/2006/chartDrawing">
    <cdr:from>
      <cdr:x>0.08272</cdr:x>
      <cdr:y>0.85786</cdr:y>
    </cdr:from>
    <cdr:to>
      <cdr:x>0.45192</cdr:x>
      <cdr:y>0.91491</cdr:y>
    </cdr:to>
    <cdr:sp macro="" textlink="">
      <cdr:nvSpPr>
        <cdr:cNvPr id="2" name="TextBox 1">
          <a:extLst xmlns:a="http://schemas.openxmlformats.org/drawingml/2006/main">
            <a:ext uri="{FF2B5EF4-FFF2-40B4-BE49-F238E27FC236}">
              <a16:creationId xmlns:a16="http://schemas.microsoft.com/office/drawing/2014/main" id="{4D434D86-A71E-4077-8453-0B5D54F0935F}"/>
            </a:ext>
          </a:extLst>
        </cdr:cNvPr>
        <cdr:cNvSpPr txBox="1"/>
      </cdr:nvSpPr>
      <cdr:spPr>
        <a:xfrm xmlns:a="http://schemas.openxmlformats.org/drawingml/2006/main">
          <a:off x="492592" y="2776436"/>
          <a:ext cx="2198597" cy="184642"/>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nchor="ctr">
          <a:spAutoFit/>
        </a:bodyPr>
        <a:lstStyle xmlns:a="http://schemas.openxmlformats.org/drawingml/2006/main"/>
        <a:p xmlns:a="http://schemas.openxmlformats.org/drawingml/2006/main">
          <a:pPr algn="ctr"/>
          <a:r>
            <a:rPr lang="en-GB" sz="1200" b="1" dirty="0"/>
            <a:t>Acceptability of ISRs</a:t>
          </a:r>
        </a:p>
      </cdr:txBody>
    </cdr:sp>
  </cdr:relSizeAnchor>
  <cdr:relSizeAnchor xmlns:cdr="http://schemas.openxmlformats.org/drawingml/2006/chartDrawing">
    <cdr:from>
      <cdr:x>0.43751</cdr:x>
      <cdr:y>0.85786</cdr:y>
    </cdr:from>
    <cdr:to>
      <cdr:x>0.69566</cdr:x>
      <cdr:y>0.91492</cdr:y>
    </cdr:to>
    <cdr:sp macro="" textlink="">
      <cdr:nvSpPr>
        <cdr:cNvPr id="3" name="TextBox 1">
          <a:extLst xmlns:a="http://schemas.openxmlformats.org/drawingml/2006/main">
            <a:ext uri="{FF2B5EF4-FFF2-40B4-BE49-F238E27FC236}">
              <a16:creationId xmlns:a16="http://schemas.microsoft.com/office/drawing/2014/main" id="{DFE7D95C-98A1-4766-9586-48C2EBEA4C22}"/>
            </a:ext>
          </a:extLst>
        </cdr:cNvPr>
        <cdr:cNvSpPr txBox="1"/>
      </cdr:nvSpPr>
      <cdr:spPr>
        <a:xfrm xmlns:a="http://schemas.openxmlformats.org/drawingml/2006/main">
          <a:off x="2605385" y="2776436"/>
          <a:ext cx="1537291" cy="184674"/>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ctr">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200" b="1" dirty="0"/>
            <a:t>Acceptability of Pain</a:t>
          </a:r>
        </a:p>
      </cdr:txBody>
    </cdr:sp>
  </cdr:relSizeAnchor>
  <cdr:relSizeAnchor xmlns:cdr="http://schemas.openxmlformats.org/drawingml/2006/chartDrawing">
    <cdr:from>
      <cdr:x>0.16354</cdr:x>
      <cdr:y>0.79082</cdr:y>
    </cdr:from>
    <cdr:to>
      <cdr:x>0.23363</cdr:x>
      <cdr:y>0.84312</cdr:y>
    </cdr:to>
    <cdr:sp macro="" textlink="">
      <cdr:nvSpPr>
        <cdr:cNvPr id="4" name="TextBox 3">
          <a:extLst xmlns:a="http://schemas.openxmlformats.org/drawingml/2006/main">
            <a:ext uri="{FF2B5EF4-FFF2-40B4-BE49-F238E27FC236}">
              <a16:creationId xmlns:a16="http://schemas.microsoft.com/office/drawing/2014/main" id="{674FC392-00B0-4820-B448-879A1691C928}"/>
            </a:ext>
          </a:extLst>
        </cdr:cNvPr>
        <cdr:cNvSpPr txBox="1"/>
      </cdr:nvSpPr>
      <cdr:spPr>
        <a:xfrm xmlns:a="http://schemas.openxmlformats.org/drawingml/2006/main">
          <a:off x="973908" y="2559466"/>
          <a:ext cx="417366"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pPr algn="ctr"/>
          <a:r>
            <a:rPr lang="en-GB" sz="1100" b="1" dirty="0"/>
            <a:t>296</a:t>
          </a:r>
        </a:p>
      </cdr:txBody>
    </cdr:sp>
  </cdr:relSizeAnchor>
  <cdr:relSizeAnchor xmlns:cdr="http://schemas.openxmlformats.org/drawingml/2006/chartDrawing">
    <cdr:from>
      <cdr:x>0.308</cdr:x>
      <cdr:y>0.79082</cdr:y>
    </cdr:from>
    <cdr:to>
      <cdr:x>0.37809</cdr:x>
      <cdr:y>0.84312</cdr:y>
    </cdr:to>
    <cdr:sp macro="" textlink="">
      <cdr:nvSpPr>
        <cdr:cNvPr id="73" name="TextBox 1">
          <a:extLst xmlns:a="http://schemas.openxmlformats.org/drawingml/2006/main">
            <a:ext uri="{FF2B5EF4-FFF2-40B4-BE49-F238E27FC236}">
              <a16:creationId xmlns:a16="http://schemas.microsoft.com/office/drawing/2014/main" id="{B99623C9-1345-4261-B41A-8B961DC3E4C4}"/>
            </a:ext>
          </a:extLst>
        </cdr:cNvPr>
        <cdr:cNvSpPr txBox="1"/>
      </cdr:nvSpPr>
      <cdr:spPr>
        <a:xfrm xmlns:a="http://schemas.openxmlformats.org/drawingml/2006/main">
          <a:off x="1834177" y="2559466"/>
          <a:ext cx="417366" cy="169277"/>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b="1" dirty="0"/>
            <a:t>303</a:t>
          </a:r>
          <a:endParaRPr lang="en-GB" sz="1100" b="1" dirty="0"/>
        </a:p>
      </cdr:txBody>
    </cdr:sp>
  </cdr:relSizeAnchor>
  <cdr:relSizeAnchor xmlns:cdr="http://schemas.openxmlformats.org/drawingml/2006/chartDrawing">
    <cdr:from>
      <cdr:x>0.4537</cdr:x>
      <cdr:y>0.79082</cdr:y>
    </cdr:from>
    <cdr:to>
      <cdr:x>0.52379</cdr:x>
      <cdr:y>0.84312</cdr:y>
    </cdr:to>
    <cdr:sp macro="" textlink="">
      <cdr:nvSpPr>
        <cdr:cNvPr id="74" name="TextBox 1">
          <a:extLst xmlns:a="http://schemas.openxmlformats.org/drawingml/2006/main">
            <a:ext uri="{FF2B5EF4-FFF2-40B4-BE49-F238E27FC236}">
              <a16:creationId xmlns:a16="http://schemas.microsoft.com/office/drawing/2014/main" id="{B99623C9-1345-4261-B41A-8B961DC3E4C4}"/>
            </a:ext>
          </a:extLst>
        </cdr:cNvPr>
        <cdr:cNvSpPr txBox="1"/>
      </cdr:nvSpPr>
      <cdr:spPr>
        <a:xfrm xmlns:a="http://schemas.openxmlformats.org/drawingml/2006/main">
          <a:off x="2701815" y="2559466"/>
          <a:ext cx="417366" cy="169277"/>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b="1" dirty="0"/>
            <a:t>296</a:t>
          </a:r>
          <a:endParaRPr lang="en-GB" sz="1100" b="1" dirty="0"/>
        </a:p>
      </cdr:txBody>
    </cdr:sp>
  </cdr:relSizeAnchor>
  <cdr:relSizeAnchor xmlns:cdr="http://schemas.openxmlformats.org/drawingml/2006/chartDrawing">
    <cdr:from>
      <cdr:x>0.59571</cdr:x>
      <cdr:y>0.79082</cdr:y>
    </cdr:from>
    <cdr:to>
      <cdr:x>0.66579</cdr:x>
      <cdr:y>0.84312</cdr:y>
    </cdr:to>
    <cdr:sp macro="" textlink="">
      <cdr:nvSpPr>
        <cdr:cNvPr id="75" name="TextBox 1">
          <a:extLst xmlns:a="http://schemas.openxmlformats.org/drawingml/2006/main">
            <a:ext uri="{FF2B5EF4-FFF2-40B4-BE49-F238E27FC236}">
              <a16:creationId xmlns:a16="http://schemas.microsoft.com/office/drawing/2014/main" id="{538E4914-DE46-4AD0-A9EB-8F0B1E5F3FD1}"/>
            </a:ext>
          </a:extLst>
        </cdr:cNvPr>
        <cdr:cNvSpPr txBox="1"/>
      </cdr:nvSpPr>
      <cdr:spPr>
        <a:xfrm xmlns:a="http://schemas.openxmlformats.org/drawingml/2006/main">
          <a:off x="3547461" y="2559466"/>
          <a:ext cx="417366" cy="169277"/>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b="1" dirty="0"/>
            <a:t>303</a:t>
          </a:r>
          <a:endParaRPr lang="en-GB" sz="1100" b="1" dirty="0"/>
        </a:p>
      </cdr:txBody>
    </cdr:sp>
  </cdr:relSizeAnchor>
  <cdr:relSizeAnchor xmlns:cdr="http://schemas.openxmlformats.org/drawingml/2006/chartDrawing">
    <cdr:from>
      <cdr:x>0.24986</cdr:x>
      <cdr:y>0.68864</cdr:y>
    </cdr:from>
    <cdr:to>
      <cdr:x>0.26692</cdr:x>
      <cdr:y>0.74094</cdr:y>
    </cdr:to>
    <cdr:sp macro="" textlink="">
      <cdr:nvSpPr>
        <cdr:cNvPr id="5" name="TextBox 4">
          <a:extLst xmlns:a="http://schemas.openxmlformats.org/drawingml/2006/main">
            <a:ext uri="{FF2B5EF4-FFF2-40B4-BE49-F238E27FC236}">
              <a16:creationId xmlns:a16="http://schemas.microsoft.com/office/drawing/2014/main" id="{0284EBC7-AFC9-488A-BE71-7D5FDF204F9D}"/>
            </a:ext>
          </a:extLst>
        </cdr:cNvPr>
        <cdr:cNvSpPr txBox="1"/>
      </cdr:nvSpPr>
      <cdr:spPr>
        <a:xfrm xmlns:a="http://schemas.openxmlformats.org/drawingml/2006/main">
          <a:off x="1487936" y="2228769"/>
          <a:ext cx="101600"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pPr algn="ctr"/>
          <a:r>
            <a:rPr lang="en-GB" sz="1100" dirty="0"/>
            <a:t>†</a:t>
          </a:r>
        </a:p>
      </cdr:txBody>
    </cdr:sp>
  </cdr:relSizeAnchor>
  <cdr:relSizeAnchor xmlns:cdr="http://schemas.openxmlformats.org/drawingml/2006/chartDrawing">
    <cdr:from>
      <cdr:x>0.5399</cdr:x>
      <cdr:y>0.68569</cdr:y>
    </cdr:from>
    <cdr:to>
      <cdr:x>0.55696</cdr:x>
      <cdr:y>0.73799</cdr:y>
    </cdr:to>
    <cdr:sp macro="" textlink="">
      <cdr:nvSpPr>
        <cdr:cNvPr id="9" name="TextBox 1">
          <a:extLst xmlns:a="http://schemas.openxmlformats.org/drawingml/2006/main">
            <a:ext uri="{FF2B5EF4-FFF2-40B4-BE49-F238E27FC236}">
              <a16:creationId xmlns:a16="http://schemas.microsoft.com/office/drawing/2014/main" id="{2CB4D510-C9E8-45B3-BAD9-8EABD94A57BC}"/>
            </a:ext>
          </a:extLst>
        </cdr:cNvPr>
        <cdr:cNvSpPr txBox="1"/>
      </cdr:nvSpPr>
      <cdr:spPr>
        <a:xfrm xmlns:a="http://schemas.openxmlformats.org/drawingml/2006/main">
          <a:off x="3215136" y="2219210"/>
          <a:ext cx="101600" cy="169277"/>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100" dirty="0"/>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E4D7FC6-2487-408D-9903-4EEA51356AEE}" type="datetimeFigureOut">
              <a:rPr lang="en-GB" smtClean="0"/>
              <a:t>22/07/2019</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291DD19-284A-451C-B01A-F32FCCDEE3C3}" type="slidenum">
              <a:rPr lang="en-GB" smtClean="0"/>
              <a:t>‹#›</a:t>
            </a:fld>
            <a:endParaRPr lang="en-GB"/>
          </a:p>
        </p:txBody>
      </p:sp>
    </p:spTree>
    <p:extLst>
      <p:ext uri="{BB962C8B-B14F-4D97-AF65-F5344CB8AC3E}">
        <p14:creationId xmlns:p14="http://schemas.microsoft.com/office/powerpoint/2010/main" val="3158176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F763E140-F494-4CA8-8FA8-6CE05BEFCFC5}"/>
              </a:ext>
            </a:extLst>
          </p:cNvPr>
          <p:cNvSpPr>
            <a:spLocks noGrp="1" noRot="1" noChangeAspect="1" noTextEdit="1"/>
          </p:cNvSpPr>
          <p:nvPr>
            <p:ph type="sldImg"/>
          </p:nvPr>
        </p:nvSpPr>
        <p:spPr bwMode="auto">
          <a:xfrm>
            <a:off x="422275" y="704850"/>
            <a:ext cx="6261100" cy="3522663"/>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0B3A3BCA-F8D7-46D6-B71F-171A0F4E1FB5}"/>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2772" name="Slide Number Placeholder 3">
            <a:extLst>
              <a:ext uri="{FF2B5EF4-FFF2-40B4-BE49-F238E27FC236}">
                <a16:creationId xmlns:a16="http://schemas.microsoft.com/office/drawing/2014/main" id="{3A537B24-064C-48BB-A08A-0F9633E05AC6}"/>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31774" fontAlgn="base">
              <a:spcBef>
                <a:spcPct val="0"/>
              </a:spcBef>
              <a:spcAft>
                <a:spcPct val="0"/>
              </a:spcAft>
              <a:defRPr/>
            </a:pPr>
            <a:fld id="{F39337CE-A817-40F1-BAF8-69346E825448}" type="slidenum">
              <a:rPr lang="en-GB" altLang="en-US">
                <a:solidFill>
                  <a:prstClr val="black"/>
                </a:solidFill>
              </a:rPr>
              <a:pPr defTabSz="931774" fontAlgn="base">
                <a:spcBef>
                  <a:spcPct val="0"/>
                </a:spcBef>
                <a:spcAft>
                  <a:spcPct val="0"/>
                </a:spcAft>
                <a:defRPr/>
              </a:pPr>
              <a:t>1</a:t>
            </a:fld>
            <a:endParaRPr lang="en-GB" altLang="en-US" dirty="0">
              <a:solidFill>
                <a:prstClr val="black"/>
              </a:solidFill>
            </a:endParaRPr>
          </a:p>
        </p:txBody>
      </p:sp>
    </p:spTree>
    <p:extLst>
      <p:ext uri="{BB962C8B-B14F-4D97-AF65-F5344CB8AC3E}">
        <p14:creationId xmlns:p14="http://schemas.microsoft.com/office/powerpoint/2010/main" val="1075828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91DD19-284A-451C-B01A-F32FCCDEE3C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6664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eaLnBrk="0" fontAlgn="base" hangingPunct="0">
              <a:spcBef>
                <a:spcPct val="30000"/>
              </a:spcBef>
              <a:spcAft>
                <a:spcPct val="0"/>
              </a:spcAft>
              <a:defRPr/>
            </a:pPr>
            <a:endParaRPr lang="en-US" kern="0" dirty="0">
              <a:solidFill>
                <a:srgbClr val="000000"/>
              </a:solidFill>
              <a:latin typeface="Arial"/>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CAADE-A65E-44EF-A6E2-C7438B7392DF}"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alt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6637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CD7A9D7-FAFA-46FC-97F4-BE91A8BD5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DFF50AC-BDEF-412C-A5BE-464717007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3553401C-F6D5-409B-BC9D-04FC6980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7066" indent="-291179">
              <a:spcBef>
                <a:spcPct val="30000"/>
              </a:spcBef>
              <a:defRPr sz="1200">
                <a:solidFill>
                  <a:schemeClr val="tx1"/>
                </a:solidFill>
                <a:latin typeface="Arial" panose="020B0604020202020204" pitchFamily="34" charset="0"/>
                <a:cs typeface="Arial" panose="020B0604020202020204" pitchFamily="34" charset="0"/>
              </a:defRPr>
            </a:lvl2pPr>
            <a:lvl3pPr marL="1164717" indent="-232943">
              <a:spcBef>
                <a:spcPct val="30000"/>
              </a:spcBef>
              <a:defRPr sz="1200">
                <a:solidFill>
                  <a:schemeClr val="tx1"/>
                </a:solidFill>
                <a:latin typeface="Arial" panose="020B0604020202020204" pitchFamily="34" charset="0"/>
                <a:cs typeface="Arial" panose="020B0604020202020204" pitchFamily="34" charset="0"/>
              </a:defRPr>
            </a:lvl3pPr>
            <a:lvl4pPr marL="1630604" indent="-232943">
              <a:spcBef>
                <a:spcPct val="30000"/>
              </a:spcBef>
              <a:defRPr sz="1200">
                <a:solidFill>
                  <a:schemeClr val="tx1"/>
                </a:solidFill>
                <a:latin typeface="Arial" panose="020B0604020202020204" pitchFamily="34" charset="0"/>
                <a:cs typeface="Arial" panose="020B0604020202020204" pitchFamily="34" charset="0"/>
              </a:defRPr>
            </a:lvl4pPr>
            <a:lvl5pPr marL="2096491" indent="-232943">
              <a:spcBef>
                <a:spcPct val="30000"/>
              </a:spcBef>
              <a:defRPr sz="1200">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defTabSz="931774" fontAlgn="base">
              <a:spcBef>
                <a:spcPct val="0"/>
              </a:spcBef>
              <a:spcAft>
                <a:spcPct val="0"/>
              </a:spcAft>
              <a:defRPr/>
            </a:pPr>
            <a:fld id="{0F749439-4BD5-4E2A-8D40-F13A6DBDBCAF}" type="slidenum">
              <a:rPr lang="en-GB" altLang="en-US">
                <a:solidFill>
                  <a:prstClr val="black"/>
                </a:solidFill>
              </a:rPr>
              <a:pPr defTabSz="931774" fontAlgn="base">
                <a:spcBef>
                  <a:spcPct val="0"/>
                </a:spcBef>
                <a:spcAft>
                  <a:spcPct val="0"/>
                </a:spcAft>
                <a:defRPr/>
              </a:pPr>
              <a:t>13</a:t>
            </a:fld>
            <a:endParaRPr lang="en-GB" altLang="en-US" dirty="0">
              <a:solidFill>
                <a:prstClr val="black"/>
              </a:solidFill>
            </a:endParaRPr>
          </a:p>
        </p:txBody>
      </p:sp>
    </p:spTree>
    <p:extLst>
      <p:ext uri="{BB962C8B-B14F-4D97-AF65-F5344CB8AC3E}">
        <p14:creationId xmlns:p14="http://schemas.microsoft.com/office/powerpoint/2010/main" val="464542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CD7A9D7-FAFA-46FC-97F4-BE91A8BD5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DFF50AC-BDEF-412C-A5BE-464717007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3553401C-F6D5-409B-BC9D-04FC6980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F749439-4BD5-4E2A-8D40-F13A6DBDBCAF}"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26162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CD7A9D7-FAFA-46FC-97F4-BE91A8BD5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DFF50AC-BDEF-412C-A5BE-464717007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4708" indent="-174708" defTabSz="931774" eaLnBrk="0" fontAlgn="base" hangingPunct="0">
              <a:spcBef>
                <a:spcPct val="30000"/>
              </a:spcBef>
              <a:spcAft>
                <a:spcPct val="0"/>
              </a:spcAft>
              <a:buFont typeface="Arial" panose="020B0604020202020204" pitchFamily="34" charset="0"/>
              <a:buChar char="•"/>
              <a:defRPr/>
            </a:pPr>
            <a:endParaRPr lang="en-US" altLang="en-US" dirty="0"/>
          </a:p>
          <a:p>
            <a:pPr marL="174708" indent="-174708">
              <a:buFont typeface="Arial" panose="020B0604020202020204" pitchFamily="34" charset="0"/>
              <a:buChar char="•"/>
            </a:pPr>
            <a:endParaRPr lang="en-US" altLang="en-US" dirty="0"/>
          </a:p>
        </p:txBody>
      </p:sp>
      <p:sp>
        <p:nvSpPr>
          <p:cNvPr id="18436" name="Slide Number Placeholder 3">
            <a:extLst>
              <a:ext uri="{FF2B5EF4-FFF2-40B4-BE49-F238E27FC236}">
                <a16:creationId xmlns:a16="http://schemas.microsoft.com/office/drawing/2014/main" id="{3553401C-F6D5-409B-BC9D-04FC6980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7066" indent="-291179">
              <a:spcBef>
                <a:spcPct val="30000"/>
              </a:spcBef>
              <a:defRPr sz="1200">
                <a:solidFill>
                  <a:schemeClr val="tx1"/>
                </a:solidFill>
                <a:latin typeface="Arial" panose="020B0604020202020204" pitchFamily="34" charset="0"/>
                <a:cs typeface="Arial" panose="020B0604020202020204" pitchFamily="34" charset="0"/>
              </a:defRPr>
            </a:lvl2pPr>
            <a:lvl3pPr marL="1164717" indent="-232943">
              <a:spcBef>
                <a:spcPct val="30000"/>
              </a:spcBef>
              <a:defRPr sz="1200">
                <a:solidFill>
                  <a:schemeClr val="tx1"/>
                </a:solidFill>
                <a:latin typeface="Arial" panose="020B0604020202020204" pitchFamily="34" charset="0"/>
                <a:cs typeface="Arial" panose="020B0604020202020204" pitchFamily="34" charset="0"/>
              </a:defRPr>
            </a:lvl3pPr>
            <a:lvl4pPr marL="1630604" indent="-232943">
              <a:spcBef>
                <a:spcPct val="30000"/>
              </a:spcBef>
              <a:defRPr sz="1200">
                <a:solidFill>
                  <a:schemeClr val="tx1"/>
                </a:solidFill>
                <a:latin typeface="Arial" panose="020B0604020202020204" pitchFamily="34" charset="0"/>
                <a:cs typeface="Arial" panose="020B0604020202020204" pitchFamily="34" charset="0"/>
              </a:defRPr>
            </a:lvl4pPr>
            <a:lvl5pPr marL="2096491" indent="-232943">
              <a:spcBef>
                <a:spcPct val="30000"/>
              </a:spcBef>
              <a:defRPr sz="1200">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defTabSz="931774" fontAlgn="base">
              <a:spcBef>
                <a:spcPct val="0"/>
              </a:spcBef>
              <a:spcAft>
                <a:spcPct val="0"/>
              </a:spcAft>
              <a:defRPr/>
            </a:pPr>
            <a:fld id="{0F749439-4BD5-4E2A-8D40-F13A6DBDBCAF}" type="slidenum">
              <a:rPr lang="en-GB" altLang="en-US">
                <a:solidFill>
                  <a:prstClr val="black"/>
                </a:solidFill>
              </a:rPr>
              <a:pPr defTabSz="931774" fontAlgn="base">
                <a:spcBef>
                  <a:spcPct val="0"/>
                </a:spcBef>
                <a:spcAft>
                  <a:spcPct val="0"/>
                </a:spcAft>
                <a:defRPr/>
              </a:pPr>
              <a:t>3</a:t>
            </a:fld>
            <a:endParaRPr lang="en-GB" altLang="en-US" dirty="0">
              <a:solidFill>
                <a:prstClr val="black"/>
              </a:solidFill>
            </a:endParaRPr>
          </a:p>
        </p:txBody>
      </p:sp>
    </p:spTree>
    <p:extLst>
      <p:ext uri="{BB962C8B-B14F-4D97-AF65-F5344CB8AC3E}">
        <p14:creationId xmlns:p14="http://schemas.microsoft.com/office/powerpoint/2010/main" val="203111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CD7A9D7-FAFA-46FC-97F4-BE91A8BD5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DFF50AC-BDEF-412C-A5BE-464717007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endParaRPr lang="en-US" altLang="en-US" dirty="0"/>
          </a:p>
        </p:txBody>
      </p:sp>
      <p:sp>
        <p:nvSpPr>
          <p:cNvPr id="18436" name="Slide Number Placeholder 3">
            <a:extLst>
              <a:ext uri="{FF2B5EF4-FFF2-40B4-BE49-F238E27FC236}">
                <a16:creationId xmlns:a16="http://schemas.microsoft.com/office/drawing/2014/main" id="{3553401C-F6D5-409B-BC9D-04FC6980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7066" indent="-291179">
              <a:spcBef>
                <a:spcPct val="30000"/>
              </a:spcBef>
              <a:defRPr sz="1200">
                <a:solidFill>
                  <a:schemeClr val="tx1"/>
                </a:solidFill>
                <a:latin typeface="Arial" panose="020B0604020202020204" pitchFamily="34" charset="0"/>
                <a:cs typeface="Arial" panose="020B0604020202020204" pitchFamily="34" charset="0"/>
              </a:defRPr>
            </a:lvl2pPr>
            <a:lvl3pPr marL="1164717" indent="-232943">
              <a:spcBef>
                <a:spcPct val="30000"/>
              </a:spcBef>
              <a:defRPr sz="1200">
                <a:solidFill>
                  <a:schemeClr val="tx1"/>
                </a:solidFill>
                <a:latin typeface="Arial" panose="020B0604020202020204" pitchFamily="34" charset="0"/>
                <a:cs typeface="Arial" panose="020B0604020202020204" pitchFamily="34" charset="0"/>
              </a:defRPr>
            </a:lvl3pPr>
            <a:lvl4pPr marL="1630604" indent="-232943">
              <a:spcBef>
                <a:spcPct val="30000"/>
              </a:spcBef>
              <a:defRPr sz="1200">
                <a:solidFill>
                  <a:schemeClr val="tx1"/>
                </a:solidFill>
                <a:latin typeface="Arial" panose="020B0604020202020204" pitchFamily="34" charset="0"/>
                <a:cs typeface="Arial" panose="020B0604020202020204" pitchFamily="34" charset="0"/>
              </a:defRPr>
            </a:lvl4pPr>
            <a:lvl5pPr marL="2096491" indent="-232943">
              <a:spcBef>
                <a:spcPct val="30000"/>
              </a:spcBef>
              <a:defRPr sz="1200">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defTabSz="931774" fontAlgn="base">
              <a:spcBef>
                <a:spcPct val="0"/>
              </a:spcBef>
              <a:spcAft>
                <a:spcPct val="0"/>
              </a:spcAft>
              <a:defRPr/>
            </a:pPr>
            <a:fld id="{0F749439-4BD5-4E2A-8D40-F13A6DBDBCAF}" type="slidenum">
              <a:rPr lang="en-GB" altLang="en-US">
                <a:solidFill>
                  <a:prstClr val="black"/>
                </a:solidFill>
              </a:rPr>
              <a:pPr defTabSz="931774" fontAlgn="base">
                <a:spcBef>
                  <a:spcPct val="0"/>
                </a:spcBef>
                <a:spcAft>
                  <a:spcPct val="0"/>
                </a:spcAft>
                <a:defRPr/>
              </a:pPr>
              <a:t>4</a:t>
            </a:fld>
            <a:endParaRPr lang="en-GB" altLang="en-US" dirty="0">
              <a:solidFill>
                <a:prstClr val="black"/>
              </a:solidFill>
            </a:endParaRPr>
          </a:p>
        </p:txBody>
      </p:sp>
    </p:spTree>
    <p:extLst>
      <p:ext uri="{BB962C8B-B14F-4D97-AF65-F5344CB8AC3E}">
        <p14:creationId xmlns:p14="http://schemas.microsoft.com/office/powerpoint/2010/main" val="2631046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CD7A9D7-FAFA-46FC-97F4-BE91A8BD5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DFF50AC-BDEF-412C-A5BE-464717007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3553401C-F6D5-409B-BC9D-04FC6980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7066" indent="-291179">
              <a:spcBef>
                <a:spcPct val="30000"/>
              </a:spcBef>
              <a:defRPr sz="1200">
                <a:solidFill>
                  <a:schemeClr val="tx1"/>
                </a:solidFill>
                <a:latin typeface="Arial" panose="020B0604020202020204" pitchFamily="34" charset="0"/>
                <a:cs typeface="Arial" panose="020B0604020202020204" pitchFamily="34" charset="0"/>
              </a:defRPr>
            </a:lvl2pPr>
            <a:lvl3pPr marL="1164717" indent="-232943">
              <a:spcBef>
                <a:spcPct val="30000"/>
              </a:spcBef>
              <a:defRPr sz="1200">
                <a:solidFill>
                  <a:schemeClr val="tx1"/>
                </a:solidFill>
                <a:latin typeface="Arial" panose="020B0604020202020204" pitchFamily="34" charset="0"/>
                <a:cs typeface="Arial" panose="020B0604020202020204" pitchFamily="34" charset="0"/>
              </a:defRPr>
            </a:lvl3pPr>
            <a:lvl4pPr marL="1630604" indent="-232943">
              <a:spcBef>
                <a:spcPct val="30000"/>
              </a:spcBef>
              <a:defRPr sz="1200">
                <a:solidFill>
                  <a:schemeClr val="tx1"/>
                </a:solidFill>
                <a:latin typeface="Arial" panose="020B0604020202020204" pitchFamily="34" charset="0"/>
                <a:cs typeface="Arial" panose="020B0604020202020204" pitchFamily="34" charset="0"/>
              </a:defRPr>
            </a:lvl4pPr>
            <a:lvl5pPr marL="2096491" indent="-232943">
              <a:spcBef>
                <a:spcPct val="30000"/>
              </a:spcBef>
              <a:defRPr sz="1200">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defTabSz="931750">
              <a:spcBef>
                <a:spcPct val="0"/>
              </a:spcBef>
              <a:defRPr/>
            </a:pPr>
            <a:fld id="{0F749439-4BD5-4E2A-8D40-F13A6DBDBCAF}" type="slidenum">
              <a:rPr lang="en-GB" altLang="en-US">
                <a:solidFill>
                  <a:prstClr val="black"/>
                </a:solidFill>
              </a:rPr>
              <a:pPr defTabSz="931750">
                <a:spcBef>
                  <a:spcPct val="0"/>
                </a:spcBef>
                <a:defRPr/>
              </a:pPr>
              <a:t>5</a:t>
            </a:fld>
            <a:endParaRPr lang="en-GB" altLang="en-US" dirty="0">
              <a:solidFill>
                <a:prstClr val="black"/>
              </a:solidFill>
            </a:endParaRPr>
          </a:p>
        </p:txBody>
      </p:sp>
    </p:spTree>
    <p:extLst>
      <p:ext uri="{BB962C8B-B14F-4D97-AF65-F5344CB8AC3E}">
        <p14:creationId xmlns:p14="http://schemas.microsoft.com/office/powerpoint/2010/main" val="4044936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F291DD19-284A-451C-B01A-F32FCCDEE3C3}" type="slidenum">
              <a:rPr lang="en-GB" smtClean="0"/>
              <a:t>6</a:t>
            </a:fld>
            <a:endParaRPr lang="en-GB"/>
          </a:p>
        </p:txBody>
      </p:sp>
    </p:spTree>
    <p:extLst>
      <p:ext uri="{BB962C8B-B14F-4D97-AF65-F5344CB8AC3E}">
        <p14:creationId xmlns:p14="http://schemas.microsoft.com/office/powerpoint/2010/main" val="1732275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74">
              <a:buFont typeface="Arial" panose="020B0604020202020204" pitchFamily="34" charset="0"/>
              <a:buNone/>
              <a:defRPr/>
            </a:pPr>
            <a:endParaRPr lang="en-GB" sz="1600" dirty="0"/>
          </a:p>
        </p:txBody>
      </p:sp>
      <p:sp>
        <p:nvSpPr>
          <p:cNvPr id="4" name="Slide Number Placeholder 3"/>
          <p:cNvSpPr>
            <a:spLocks noGrp="1"/>
          </p:cNvSpPr>
          <p:nvPr>
            <p:ph type="sldNum" sz="quarter" idx="10"/>
          </p:nvPr>
        </p:nvSpPr>
        <p:spPr/>
        <p:txBody>
          <a:bodyPr/>
          <a:lstStyle/>
          <a:p>
            <a:fld id="{F291DD19-284A-451C-B01A-F32FCCDEE3C3}" type="slidenum">
              <a:rPr lang="en-GB" smtClean="0"/>
              <a:t>7</a:t>
            </a:fld>
            <a:endParaRPr lang="en-GB"/>
          </a:p>
        </p:txBody>
      </p:sp>
    </p:spTree>
    <p:extLst>
      <p:ext uri="{BB962C8B-B14F-4D97-AF65-F5344CB8AC3E}">
        <p14:creationId xmlns:p14="http://schemas.microsoft.com/office/powerpoint/2010/main" val="2446532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kern="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91DD19-284A-451C-B01A-F32FCCDEE3C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329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200" dirty="0">
              <a:solidFill>
                <a:schemeClr val="tx1"/>
              </a:solidFill>
            </a:endParaRPr>
          </a:p>
        </p:txBody>
      </p:sp>
      <p:sp>
        <p:nvSpPr>
          <p:cNvPr id="4" name="Slide Number Placeholder 3"/>
          <p:cNvSpPr>
            <a:spLocks noGrp="1"/>
          </p:cNvSpPr>
          <p:nvPr>
            <p:ph type="sldNum" sz="quarter" idx="5"/>
          </p:nvPr>
        </p:nvSpPr>
        <p:spPr/>
        <p:txBody>
          <a:bodyPr/>
          <a:lstStyle/>
          <a:p>
            <a:fld id="{F291DD19-284A-451C-B01A-F32FCCDEE3C3}" type="slidenum">
              <a:rPr lang="en-GB" smtClean="0"/>
              <a:t>9</a:t>
            </a:fld>
            <a:endParaRPr lang="en-GB"/>
          </a:p>
        </p:txBody>
      </p:sp>
    </p:spTree>
    <p:extLst>
      <p:ext uri="{BB962C8B-B14F-4D97-AF65-F5344CB8AC3E}">
        <p14:creationId xmlns:p14="http://schemas.microsoft.com/office/powerpoint/2010/main" val="203764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eaLnBrk="0" fontAlgn="base" hangingPunct="0">
              <a:spcBef>
                <a:spcPct val="30000"/>
              </a:spcBef>
              <a:spcAft>
                <a:spcPct val="0"/>
              </a:spcAft>
              <a:defRPr/>
            </a:pPr>
            <a:endParaRPr lang="en-US" kern="0" dirty="0">
              <a:solidFill>
                <a:srgbClr val="000000"/>
              </a:solidFill>
              <a:latin typeface="Arial"/>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1A1CAADE-A65E-44EF-A6E2-C7438B7392DF}" type="slidenum">
              <a:rPr lang="en-GB" altLang="en-US" smtClean="0"/>
              <a:pPr>
                <a:defRPr/>
              </a:pPr>
              <a:t>10</a:t>
            </a:fld>
            <a:endParaRPr lang="en-GB" altLang="en-US" dirty="0"/>
          </a:p>
        </p:txBody>
      </p:sp>
    </p:spTree>
    <p:extLst>
      <p:ext uri="{BB962C8B-B14F-4D97-AF65-F5344CB8AC3E}">
        <p14:creationId xmlns:p14="http://schemas.microsoft.com/office/powerpoint/2010/main" val="541410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Box_Title_Bold Sub_Italic Sub">
    <p:spTree>
      <p:nvGrpSpPr>
        <p:cNvPr id="1" name=""/>
        <p:cNvGrpSpPr/>
        <p:nvPr/>
      </p:nvGrpSpPr>
      <p:grpSpPr>
        <a:xfrm>
          <a:off x="0" y="0"/>
          <a:ext cx="0" cy="0"/>
          <a:chOff x="0" y="0"/>
          <a:chExt cx="0" cy="0"/>
        </a:xfrm>
      </p:grpSpPr>
      <p:pic>
        <p:nvPicPr>
          <p:cNvPr id="7" name="Picture 9">
            <a:extLst>
              <a:ext uri="{FF2B5EF4-FFF2-40B4-BE49-F238E27FC236}">
                <a16:creationId xmlns:a16="http://schemas.microsoft.com/office/drawing/2014/main" id="{6D643588-D93F-4CB6-BF61-5E2783FF991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6300"/>
            <a:ext cx="12192000" cy="2547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ext Placeholder 19"/>
          <p:cNvSpPr>
            <a:spLocks noGrp="1"/>
          </p:cNvSpPr>
          <p:nvPr>
            <p:ph type="body" sz="quarter" idx="11"/>
          </p:nvPr>
        </p:nvSpPr>
        <p:spPr>
          <a:xfrm>
            <a:off x="1117600" y="5574792"/>
            <a:ext cx="8631936" cy="859536"/>
          </a:xfrm>
        </p:spPr>
        <p:txBody>
          <a:bodyPr/>
          <a:lstStyle>
            <a:lvl1pPr marL="0" indent="0">
              <a:buNone/>
              <a:defRPr sz="1200" i="1">
                <a:solidFill>
                  <a:schemeClr val="tx1"/>
                </a:solidFill>
              </a:defRPr>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
        <p:nvSpPr>
          <p:cNvPr id="5" name="Title 1"/>
          <p:cNvSpPr>
            <a:spLocks noGrp="1"/>
          </p:cNvSpPr>
          <p:nvPr>
            <p:ph type="ctrTitle"/>
          </p:nvPr>
        </p:nvSpPr>
        <p:spPr>
          <a:xfrm>
            <a:off x="1117600" y="2693990"/>
            <a:ext cx="8636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6" name="Subtitle 2"/>
          <p:cNvSpPr>
            <a:spLocks noGrp="1"/>
          </p:cNvSpPr>
          <p:nvPr>
            <p:ph type="subTitle" idx="1"/>
          </p:nvPr>
        </p:nvSpPr>
        <p:spPr>
          <a:xfrm>
            <a:off x="1117600" y="4509582"/>
            <a:ext cx="8631936" cy="1046922"/>
          </a:xfrm>
          <a:prstGeom prst="rect">
            <a:avLst/>
          </a:prstGeom>
        </p:spPr>
        <p:txBody>
          <a:bodyPr>
            <a:normAutofit/>
          </a:bodyPr>
          <a:lstStyle>
            <a:lvl1pPr marL="0" indent="0" algn="l">
              <a:buNone/>
              <a:defRPr sz="1600" b="1" i="0">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05422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ody page option 1">
    <p:spTree>
      <p:nvGrpSpPr>
        <p:cNvPr id="1" name=""/>
        <p:cNvGrpSpPr/>
        <p:nvPr/>
      </p:nvGrpSpPr>
      <p:grpSpPr>
        <a:xfrm>
          <a:off x="0" y="0"/>
          <a:ext cx="0" cy="0"/>
          <a:chOff x="0" y="0"/>
          <a:chExt cx="0" cy="0"/>
        </a:xfrm>
      </p:grpSpPr>
      <p:sp>
        <p:nvSpPr>
          <p:cNvPr id="19" name="Rectangle 2"/>
          <p:cNvSpPr>
            <a:spLocks noGrp="1" noChangeArrowheads="1"/>
          </p:cNvSpPr>
          <p:nvPr>
            <p:ph type="title"/>
          </p:nvPr>
        </p:nvSpPr>
        <p:spPr bwMode="auto">
          <a:xfrm>
            <a:off x="651561" y="404665"/>
            <a:ext cx="11507393" cy="512703"/>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noAutofit/>
          </a:bodyPr>
          <a:lstStyle>
            <a:lvl1pPr>
              <a:defRPr sz="3200">
                <a:latin typeface="Arial"/>
                <a:cs typeface="Arial"/>
              </a:defRPr>
            </a:lvl1pPr>
          </a:lstStyle>
          <a:p>
            <a:pPr lvl="0"/>
            <a:r>
              <a:rPr lang="en-US"/>
              <a:t>Click to edit Master title style</a:t>
            </a:r>
            <a:endParaRPr lang="en-GB"/>
          </a:p>
        </p:txBody>
      </p:sp>
      <p:sp>
        <p:nvSpPr>
          <p:cNvPr id="3" name="Content Placeholder 2"/>
          <p:cNvSpPr>
            <a:spLocks noGrp="1"/>
          </p:cNvSpPr>
          <p:nvPr>
            <p:ph sz="quarter" idx="10"/>
          </p:nvPr>
        </p:nvSpPr>
        <p:spPr>
          <a:xfrm>
            <a:off x="651559" y="1772819"/>
            <a:ext cx="11474453" cy="3384376"/>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623392" y="1061384"/>
            <a:ext cx="11568608"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stretch>
            <a:fillRect/>
          </a:stretch>
        </p:blipFill>
        <p:spPr>
          <a:xfrm>
            <a:off x="0" y="6467048"/>
            <a:ext cx="12192000" cy="390955"/>
          </a:xfrm>
          <a:prstGeom prst="rect">
            <a:avLst/>
          </a:prstGeom>
        </p:spPr>
      </p:pic>
      <p:sp>
        <p:nvSpPr>
          <p:cNvPr id="11" name="Text Placeholder 4"/>
          <p:cNvSpPr>
            <a:spLocks noGrp="1"/>
          </p:cNvSpPr>
          <p:nvPr userDrawn="1">
            <p:ph type="body" sz="quarter" idx="11"/>
          </p:nvPr>
        </p:nvSpPr>
        <p:spPr>
          <a:xfrm>
            <a:off x="3382507" y="6497638"/>
            <a:ext cx="5441199" cy="360362"/>
          </a:xfrm>
          <a:prstGeom prst="rect">
            <a:avLst/>
          </a:prstGeom>
        </p:spPr>
        <p:txBody>
          <a:bodyPr/>
          <a:lstStyle>
            <a:lvl1pPr>
              <a:buNone/>
              <a:defRPr sz="1200"/>
            </a:lvl1pPr>
          </a:lstStyle>
          <a:p>
            <a:r>
              <a:rPr lang="en-GB" i="0"/>
              <a:t>Confidential and for internal planning purposes only</a:t>
            </a:r>
          </a:p>
        </p:txBody>
      </p:sp>
    </p:spTree>
    <p:extLst>
      <p:ext uri="{BB962C8B-B14F-4D97-AF65-F5344CB8AC3E}">
        <p14:creationId xmlns:p14="http://schemas.microsoft.com/office/powerpoint/2010/main" val="319780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d Box_Title_Bold Sub_Italic Sub">
    <p:spTree>
      <p:nvGrpSpPr>
        <p:cNvPr id="1" name=""/>
        <p:cNvGrpSpPr/>
        <p:nvPr/>
      </p:nvGrpSpPr>
      <p:grpSpPr>
        <a:xfrm>
          <a:off x="0" y="0"/>
          <a:ext cx="0" cy="0"/>
          <a:chOff x="0" y="0"/>
          <a:chExt cx="0" cy="0"/>
        </a:xfrm>
      </p:grpSpPr>
      <p:pic>
        <p:nvPicPr>
          <p:cNvPr id="7" name="Picture 9">
            <a:extLst>
              <a:ext uri="{FF2B5EF4-FFF2-40B4-BE49-F238E27FC236}">
                <a16:creationId xmlns:a16="http://schemas.microsoft.com/office/drawing/2014/main" id="{66639DF1-0FC2-4DD9-9BB4-F5DE9B6C9A5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00200"/>
            <a:ext cx="12192000" cy="339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19"/>
          <p:cNvSpPr>
            <a:spLocks noGrp="1"/>
          </p:cNvSpPr>
          <p:nvPr>
            <p:ph type="body" sz="quarter" idx="11"/>
          </p:nvPr>
        </p:nvSpPr>
        <p:spPr>
          <a:xfrm>
            <a:off x="1117600" y="5574792"/>
            <a:ext cx="8631936" cy="859536"/>
          </a:xfrm>
        </p:spPr>
        <p:txBody>
          <a:bodyPr/>
          <a:lstStyle>
            <a:lvl1pPr marL="0" indent="0">
              <a:buNone/>
              <a:defRPr sz="1400" i="1">
                <a:solidFill>
                  <a:schemeClr val="tx1"/>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
        <p:nvSpPr>
          <p:cNvPr id="5" name="Title 1"/>
          <p:cNvSpPr>
            <a:spLocks noGrp="1"/>
          </p:cNvSpPr>
          <p:nvPr>
            <p:ph type="ctrTitle"/>
          </p:nvPr>
        </p:nvSpPr>
        <p:spPr>
          <a:xfrm>
            <a:off x="1117600" y="2209802"/>
            <a:ext cx="8636000" cy="1954213"/>
          </a:xfrm>
          <a:prstGeom prst="rect">
            <a:avLst/>
          </a:prstGeom>
        </p:spPr>
        <p:txBody>
          <a:bodyPr anchor="t">
            <a:normAutofit/>
          </a:bodyPr>
          <a:lstStyle>
            <a:lvl1pPr algn="l">
              <a:defRPr sz="3733">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6" name="Subtitle 2"/>
          <p:cNvSpPr>
            <a:spLocks noGrp="1"/>
          </p:cNvSpPr>
          <p:nvPr>
            <p:ph type="subTitle" idx="1"/>
          </p:nvPr>
        </p:nvSpPr>
        <p:spPr>
          <a:xfrm>
            <a:off x="1117600" y="4648200"/>
            <a:ext cx="8631936" cy="908304"/>
          </a:xfrm>
          <a:prstGeom prst="rect">
            <a:avLst/>
          </a:prstGeom>
        </p:spPr>
        <p:txBody>
          <a:bodyPr>
            <a:normAutofit/>
          </a:bodyPr>
          <a:lstStyle>
            <a:lvl1pPr marL="0" indent="0" algn="l">
              <a:buNone/>
              <a:defRPr sz="1600" b="1" i="0">
                <a:solidFill>
                  <a:schemeClr val="tx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608250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d Box_Title_Italic sub">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234B95FC-1560-4C3C-ABCC-75D3369F1A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00200"/>
            <a:ext cx="12192000" cy="339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1117600" y="2209802"/>
            <a:ext cx="8636000" cy="1954213"/>
          </a:xfrm>
          <a:prstGeom prst="rect">
            <a:avLst/>
          </a:prstGeom>
        </p:spPr>
        <p:txBody>
          <a:bodyPr anchor="t">
            <a:normAutofit/>
          </a:bodyPr>
          <a:lstStyle>
            <a:lvl1pPr algn="l">
              <a:defRPr sz="3733">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1117600" y="4648200"/>
            <a:ext cx="8631936" cy="1752600"/>
          </a:xfrm>
          <a:prstGeom prst="rect">
            <a:avLst/>
          </a:prstGeom>
        </p:spPr>
        <p:txBody>
          <a:bodyPr>
            <a:normAutofit/>
          </a:bodyPr>
          <a:lstStyle>
            <a:lvl1pPr marL="0" indent="0" algn="l">
              <a:buNone/>
              <a:defRPr sz="1600" b="0" i="1">
                <a:solidFill>
                  <a:schemeClr val="tx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120482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Slide_Teal Sub_Bold Sub_Italic Sub">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E1005E3-CE34-4B60-AD54-FAEE3ACA435B}"/>
              </a:ext>
            </a:extLst>
          </p:cNvPr>
          <p:cNvCxnSpPr/>
          <p:nvPr userDrawn="1"/>
        </p:nvCxnSpPr>
        <p:spPr>
          <a:xfrm>
            <a:off x="624418" y="364701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1110149" y="3785617"/>
            <a:ext cx="10485120" cy="1014984"/>
          </a:xfrm>
        </p:spPr>
        <p:txBody>
          <a:bodyPr anchor="t">
            <a:normAutofit/>
          </a:bodyPr>
          <a:lstStyle>
            <a:lvl1pPr algn="l">
              <a:lnSpc>
                <a:spcPts val="3200"/>
              </a:lnSpc>
              <a:defRPr sz="2133" b="1" i="0" cap="none" baseline="0">
                <a:solidFill>
                  <a:srgbClr val="008790"/>
                </a:solidFill>
              </a:defRPr>
            </a:lvl1pPr>
          </a:lstStyle>
          <a:p>
            <a:pPr lvl="0"/>
            <a:r>
              <a:rPr lang="en-US" dirty="0"/>
              <a:t>Click to edit Master title style</a:t>
            </a:r>
          </a:p>
        </p:txBody>
      </p:sp>
      <p:sp>
        <p:nvSpPr>
          <p:cNvPr id="5" name="Text Placeholder 2"/>
          <p:cNvSpPr>
            <a:spLocks noGrp="1"/>
          </p:cNvSpPr>
          <p:nvPr>
            <p:ph type="body" idx="1"/>
          </p:nvPr>
        </p:nvSpPr>
        <p:spPr>
          <a:xfrm>
            <a:off x="1110149" y="990601"/>
            <a:ext cx="10485120" cy="2480563"/>
          </a:xfrm>
          <a:noFill/>
          <a:ln w="9525" algn="ctr">
            <a:noFill/>
            <a:miter lim="800000"/>
            <a:headEnd/>
            <a:tailEnd/>
          </a:ln>
          <a:effectLst/>
        </p:spPr>
        <p:txBody>
          <a:bodyPr anchor="b">
            <a:noAutofit/>
          </a:bodyPr>
          <a:lstStyle>
            <a:lvl1pPr marL="0" indent="0">
              <a:buNone/>
              <a:defRPr lang="en-US" sz="3200" b="1" dirty="0" smtClean="0">
                <a:solidFill>
                  <a:srgbClr val="E31836"/>
                </a:solidFill>
                <a:latin typeface="Arial" panose="020B0604020202020204" pitchFamily="34" charset="0"/>
                <a:ea typeface="+mj-ea"/>
                <a:cs typeface="Arial" panose="020B0604020202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6" name="Text Placeholder 3"/>
          <p:cNvSpPr>
            <a:spLocks noGrp="1"/>
          </p:cNvSpPr>
          <p:nvPr>
            <p:ph type="body" sz="quarter" idx="10"/>
          </p:nvPr>
        </p:nvSpPr>
        <p:spPr>
          <a:xfrm>
            <a:off x="1110149" y="4828881"/>
            <a:ext cx="10485120" cy="838200"/>
          </a:xfrm>
        </p:spPr>
        <p:txBody>
          <a:bodyPr/>
          <a:lstStyle>
            <a:lvl1pPr marL="0" indent="0">
              <a:buNone/>
              <a:defRPr sz="1600" b="1"/>
            </a:lvl1pPr>
            <a:lvl2pPr marL="247644" indent="0">
              <a:buNone/>
              <a:defRPr b="1"/>
            </a:lvl2pPr>
            <a:lvl3pPr marL="507987" indent="0">
              <a:buNone/>
              <a:defRPr b="1"/>
            </a:lvl3pPr>
            <a:lvl4pPr marL="736582" indent="0">
              <a:buNone/>
              <a:defRPr b="1"/>
            </a:lvl4pPr>
            <a:lvl5pPr marL="954592" indent="0">
              <a:buNone/>
              <a:defRPr b="1"/>
            </a:lvl5pPr>
          </a:lstStyle>
          <a:p>
            <a:pPr lvl="0"/>
            <a:r>
              <a:rPr lang="en-US" dirty="0"/>
              <a:t>Click to edit Master text styles</a:t>
            </a:r>
          </a:p>
        </p:txBody>
      </p:sp>
      <p:sp>
        <p:nvSpPr>
          <p:cNvPr id="7" name="Text Placeholder 19"/>
          <p:cNvSpPr>
            <a:spLocks noGrp="1"/>
          </p:cNvSpPr>
          <p:nvPr>
            <p:ph type="body" sz="quarter" idx="11"/>
          </p:nvPr>
        </p:nvSpPr>
        <p:spPr>
          <a:xfrm>
            <a:off x="1110149" y="5705574"/>
            <a:ext cx="10485120" cy="750063"/>
          </a:xfrm>
        </p:spPr>
        <p:txBody>
          <a:bodyPr/>
          <a:lstStyle>
            <a:lvl1pPr marL="0" indent="0">
              <a:buNone/>
              <a:defRPr sz="1400" i="1"/>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Tree>
    <p:extLst>
      <p:ext uri="{BB962C8B-B14F-4D97-AF65-F5344CB8AC3E}">
        <p14:creationId xmlns:p14="http://schemas.microsoft.com/office/powerpoint/2010/main" val="218064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8A5B3D8F-5BFB-4083-817D-38B6A09A18A9}"/>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711200" y="1350963"/>
            <a:ext cx="11144251" cy="449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3158612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2497DDD1-25FF-462E-9F76-0CB51CDC23B0}"/>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9"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2398339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ogo Title Subhead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DBCE319-7C4F-4572-95FE-BF9A95BABB48}"/>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p:nvPr>
        </p:nvSpPr>
        <p:spPr bwMode="auto">
          <a:xfrm>
            <a:off x="711202"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11" name="Text Placeholder 2"/>
          <p:cNvSpPr>
            <a:spLocks noGrp="1"/>
          </p:cNvSpPr>
          <p:nvPr>
            <p:ph type="body" sz="quarter" idx="17"/>
          </p:nvPr>
        </p:nvSpPr>
        <p:spPr>
          <a:xfrm>
            <a:off x="711200" y="1371600"/>
            <a:ext cx="11143488" cy="381000"/>
          </a:xfrm>
        </p:spPr>
        <p:txBody>
          <a:bodyPr/>
          <a:lstStyle>
            <a:lvl1pPr marL="0" indent="0">
              <a:buNone/>
              <a:defRPr b="1">
                <a:solidFill>
                  <a:srgbClr val="008790"/>
                </a:solidFill>
              </a:defRPr>
            </a:lvl1pPr>
          </a:lstStyle>
          <a:p>
            <a:pPr lvl="0"/>
            <a:r>
              <a:rPr lang="en-US" dirty="0"/>
              <a:t>Click to edit Master text styles</a:t>
            </a:r>
          </a:p>
        </p:txBody>
      </p:sp>
      <p:sp>
        <p:nvSpPr>
          <p:cNvPr id="16" name="Content Placeholder 3"/>
          <p:cNvSpPr>
            <a:spLocks noGrp="1"/>
          </p:cNvSpPr>
          <p:nvPr>
            <p:ph sz="quarter" idx="14"/>
          </p:nvPr>
        </p:nvSpPr>
        <p:spPr>
          <a:xfrm>
            <a:off x="711200" y="1786128"/>
            <a:ext cx="11143488"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3"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1383824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F191C3-4399-4896-BE2B-2AAAD7A67890}"/>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16617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6E1E794-8C9B-46D8-B120-17A2E8198101}"/>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786128"/>
            <a:ext cx="5364480" cy="4059936"/>
          </a:xfrm>
        </p:spPr>
        <p:txBody>
          <a:bodyPr/>
          <a:lstStyle>
            <a:lvl1pPr>
              <a:defRPr sz="2400"/>
            </a:lvl1pPr>
            <a:lvl2pPr>
              <a:defRPr sz="2133"/>
            </a:lvl2pPr>
            <a:lvl3pPr>
              <a:defRPr sz="1867"/>
            </a:lvl3pPr>
            <a:lvl4pPr>
              <a:defRPr sz="1600"/>
            </a:lvl4pPr>
            <a:lvl5pPr>
              <a:defRPr sz="14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711201"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6490208" y="1786128"/>
            <a:ext cx="5364480" cy="4059936"/>
          </a:xfrm>
        </p:spPr>
        <p:txBody>
          <a:bodyPr/>
          <a:lstStyle>
            <a:lvl1pPr>
              <a:defRPr sz="2400"/>
            </a:lvl1pPr>
            <a:lvl2pPr>
              <a:defRPr sz="2133"/>
            </a:lvl2pPr>
            <a:lvl3pPr>
              <a:defRPr sz="1867"/>
            </a:lvl3pPr>
            <a:lvl4pPr>
              <a:defRPr sz="1600"/>
            </a:lvl4pPr>
            <a:lvl5pPr>
              <a:defRPr sz="14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6490208"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4"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1499820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CBBC721-7B9A-468B-995C-4E958694D35D}"/>
              </a:ext>
            </a:extLst>
          </p:cNvPr>
          <p:cNvCxnSpPr/>
          <p:nvPr userDrawn="1"/>
        </p:nvCxnSpPr>
        <p:spPr>
          <a:xfrm>
            <a:off x="624418" y="1062567"/>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711201" y="1371600"/>
            <a:ext cx="11143488" cy="457200"/>
          </a:xfrm>
        </p:spPr>
        <p:txBody>
          <a:bodyPr/>
          <a:lstStyle>
            <a:lvl1pPr marL="0" indent="0">
              <a:buNone/>
              <a:defRPr sz="2400" b="1">
                <a:solidFill>
                  <a:srgbClr val="008790"/>
                </a:solidFill>
              </a:defRPr>
            </a:lvl1pPr>
          </a:lstStyle>
          <a:p>
            <a:pPr lvl="0"/>
            <a:r>
              <a:rPr lang="en-US" dirty="0"/>
              <a:t>Click to edit Master text styles</a:t>
            </a:r>
          </a:p>
        </p:txBody>
      </p:sp>
      <p:sp>
        <p:nvSpPr>
          <p:cNvPr id="10" name="Text Placeholder 4"/>
          <p:cNvSpPr>
            <a:spLocks noGrp="1"/>
          </p:cNvSpPr>
          <p:nvPr>
            <p:ph type="body" sz="quarter" idx="11"/>
          </p:nvPr>
        </p:nvSpPr>
        <p:spPr>
          <a:xfrm>
            <a:off x="711200" y="6294120"/>
            <a:ext cx="11143488" cy="182880"/>
          </a:xfrm>
        </p:spPr>
        <p:txBody>
          <a:bodyPr/>
          <a:lstStyle>
            <a:lvl1pPr marL="0" indent="0" algn="r">
              <a:buNone/>
              <a:defRPr sz="933"/>
            </a:lvl1pPr>
          </a:lstStyle>
          <a:p>
            <a:pPr lvl="0"/>
            <a:r>
              <a:rPr lang="en-US" dirty="0"/>
              <a:t>Click to edit Master text styles</a:t>
            </a:r>
          </a:p>
        </p:txBody>
      </p:sp>
      <p:sp>
        <p:nvSpPr>
          <p:cNvPr id="11" name="Text Placeholder 6"/>
          <p:cNvSpPr>
            <a:spLocks noGrp="1"/>
          </p:cNvSpPr>
          <p:nvPr>
            <p:ph type="body" sz="quarter" idx="13"/>
          </p:nvPr>
        </p:nvSpPr>
        <p:spPr>
          <a:xfrm>
            <a:off x="711200" y="5862320"/>
            <a:ext cx="11143488" cy="365760"/>
          </a:xfrm>
        </p:spPr>
        <p:txBody>
          <a:bodyPr anchor="b"/>
          <a:lstStyle>
            <a:lvl1pPr marL="0" indent="0">
              <a:spcAft>
                <a:spcPts val="0"/>
              </a:spcAft>
              <a:buNone/>
              <a:defRPr sz="1200" baseline="0"/>
            </a:lvl1pPr>
          </a:lstStyle>
          <a:p>
            <a:pPr lvl="0"/>
            <a:r>
              <a:rPr lang="en-US" dirty="0"/>
              <a:t>Click to edit Master text styles</a:t>
            </a:r>
          </a:p>
        </p:txBody>
      </p:sp>
    </p:spTree>
    <p:extLst>
      <p:ext uri="{BB962C8B-B14F-4D97-AF65-F5344CB8AC3E}">
        <p14:creationId xmlns:p14="http://schemas.microsoft.com/office/powerpoint/2010/main" val="390351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 Box_Title_Italic sub">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69E782BC-9F59-47C9-AC47-E24256E1FA5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6300"/>
            <a:ext cx="12192000" cy="2547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1117600" y="2693990"/>
            <a:ext cx="8636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1117600" y="4511040"/>
            <a:ext cx="8631936" cy="1889760"/>
          </a:xfrm>
          <a:prstGeom prst="rect">
            <a:avLst/>
          </a:prstGeom>
        </p:spPr>
        <p:txBody>
          <a:bodyPr>
            <a:normAutofit/>
          </a:bodyPr>
          <a:lstStyle>
            <a:lvl1pPr marL="0" indent="0" algn="l">
              <a:buNone/>
              <a:defRPr sz="1600" b="0" i="1">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36587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d Box_Title_Bold Sub_Italic Sub">
    <p:spTree>
      <p:nvGrpSpPr>
        <p:cNvPr id="1" name=""/>
        <p:cNvGrpSpPr/>
        <p:nvPr/>
      </p:nvGrpSpPr>
      <p:grpSpPr>
        <a:xfrm>
          <a:off x="0" y="0"/>
          <a:ext cx="0" cy="0"/>
          <a:chOff x="0" y="0"/>
          <a:chExt cx="0" cy="0"/>
        </a:xfrm>
      </p:grpSpPr>
      <p:pic>
        <p:nvPicPr>
          <p:cNvPr id="7" name="Picture 9">
            <a:extLst>
              <a:ext uri="{FF2B5EF4-FFF2-40B4-BE49-F238E27FC236}">
                <a16:creationId xmlns:a16="http://schemas.microsoft.com/office/drawing/2014/main" id="{6D643588-D93F-4CB6-BF61-5E2783FF991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6300"/>
            <a:ext cx="12192000" cy="2547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 Placeholder 19"/>
          <p:cNvSpPr>
            <a:spLocks noGrp="1"/>
          </p:cNvSpPr>
          <p:nvPr>
            <p:ph type="body" sz="quarter" idx="11"/>
          </p:nvPr>
        </p:nvSpPr>
        <p:spPr>
          <a:xfrm>
            <a:off x="1117600" y="5574792"/>
            <a:ext cx="8631936" cy="859536"/>
          </a:xfrm>
        </p:spPr>
        <p:txBody>
          <a:bodyPr/>
          <a:lstStyle>
            <a:lvl1pPr marL="0" indent="0">
              <a:buNone/>
              <a:defRPr sz="1200" i="1">
                <a:solidFill>
                  <a:schemeClr val="tx1"/>
                </a:solidFill>
              </a:defRPr>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
        <p:nvSpPr>
          <p:cNvPr id="5" name="Title 1"/>
          <p:cNvSpPr>
            <a:spLocks noGrp="1"/>
          </p:cNvSpPr>
          <p:nvPr>
            <p:ph type="ctrTitle"/>
          </p:nvPr>
        </p:nvSpPr>
        <p:spPr>
          <a:xfrm>
            <a:off x="1117600" y="2693990"/>
            <a:ext cx="8636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6" name="Subtitle 2"/>
          <p:cNvSpPr>
            <a:spLocks noGrp="1"/>
          </p:cNvSpPr>
          <p:nvPr>
            <p:ph type="subTitle" idx="1"/>
          </p:nvPr>
        </p:nvSpPr>
        <p:spPr>
          <a:xfrm>
            <a:off x="1117600" y="4509582"/>
            <a:ext cx="8631936" cy="1046922"/>
          </a:xfrm>
          <a:prstGeom prst="rect">
            <a:avLst/>
          </a:prstGeom>
        </p:spPr>
        <p:txBody>
          <a:bodyPr>
            <a:normAutofit/>
          </a:bodyPr>
          <a:lstStyle>
            <a:lvl1pPr marL="0" indent="0" algn="l">
              <a:buNone/>
              <a:defRPr sz="1600" b="1" i="0">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902478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ed Box_Title_Italic sub">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69E782BC-9F59-47C9-AC47-E24256E1FA5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46300"/>
            <a:ext cx="12192000" cy="2547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a:spLocks noGrp="1"/>
          </p:cNvSpPr>
          <p:nvPr>
            <p:ph type="ctrTitle"/>
          </p:nvPr>
        </p:nvSpPr>
        <p:spPr>
          <a:xfrm>
            <a:off x="1117600" y="2693990"/>
            <a:ext cx="8636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1117600" y="4511040"/>
            <a:ext cx="8631936" cy="1889760"/>
          </a:xfrm>
          <a:prstGeom prst="rect">
            <a:avLst/>
          </a:prstGeom>
        </p:spPr>
        <p:txBody>
          <a:bodyPr>
            <a:normAutofit/>
          </a:bodyPr>
          <a:lstStyle>
            <a:lvl1pPr marL="0" indent="0" algn="l">
              <a:buNone/>
              <a:defRPr sz="1600" b="0" i="1">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034184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Slide_Teal Sub_Bold Sub_Italic Sub">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9BF1F7D-469A-47C4-909B-C25306CF50F0}"/>
              </a:ext>
            </a:extLst>
          </p:cNvPr>
          <p:cNvCxnSpPr/>
          <p:nvPr userDrawn="1"/>
        </p:nvCxnSpPr>
        <p:spPr>
          <a:xfrm>
            <a:off x="624419" y="3648075"/>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1110149" y="3785617"/>
            <a:ext cx="10485120" cy="1014984"/>
          </a:xfrm>
        </p:spPr>
        <p:txBody>
          <a:bodyPr anchor="t">
            <a:normAutofit/>
          </a:bodyPr>
          <a:lstStyle>
            <a:lvl1pPr algn="l">
              <a:lnSpc>
                <a:spcPts val="2400"/>
              </a:lnSpc>
              <a:defRPr sz="2000" b="1" i="0" cap="none" baseline="0">
                <a:solidFill>
                  <a:srgbClr val="008790"/>
                </a:solidFill>
              </a:defRPr>
            </a:lvl1pPr>
          </a:lstStyle>
          <a:p>
            <a:pPr lvl="0"/>
            <a:r>
              <a:rPr lang="en-US" dirty="0"/>
              <a:t>Click to edit Master title style</a:t>
            </a:r>
          </a:p>
        </p:txBody>
      </p:sp>
      <p:sp>
        <p:nvSpPr>
          <p:cNvPr id="5" name="Text Placeholder 2"/>
          <p:cNvSpPr>
            <a:spLocks noGrp="1"/>
          </p:cNvSpPr>
          <p:nvPr>
            <p:ph type="body" idx="1"/>
          </p:nvPr>
        </p:nvSpPr>
        <p:spPr>
          <a:xfrm>
            <a:off x="1110149" y="990603"/>
            <a:ext cx="10485120" cy="2480563"/>
          </a:xfrm>
          <a:noFill/>
          <a:ln w="9525" algn="ctr">
            <a:noFill/>
            <a:miter lim="800000"/>
            <a:headEnd/>
            <a:tailEnd/>
          </a:ln>
          <a:effectLst/>
        </p:spPr>
        <p:txBody>
          <a:bodyPr anchor="b">
            <a:noAutofit/>
          </a:bodyPr>
          <a:lstStyle>
            <a:lvl1pPr marL="0" indent="0">
              <a:buNone/>
              <a:defRPr lang="en-US" sz="4000" b="1" dirty="0" smtClean="0">
                <a:solidFill>
                  <a:srgbClr val="E31836"/>
                </a:solidFill>
                <a:latin typeface="Arial" panose="020B0604020202020204" pitchFamily="34" charset="0"/>
                <a:ea typeface="+mj-ea"/>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Text Placeholder 3"/>
          <p:cNvSpPr>
            <a:spLocks noGrp="1"/>
          </p:cNvSpPr>
          <p:nvPr>
            <p:ph type="body" sz="quarter" idx="10"/>
          </p:nvPr>
        </p:nvSpPr>
        <p:spPr>
          <a:xfrm>
            <a:off x="1110149" y="4828881"/>
            <a:ext cx="10485120" cy="838200"/>
          </a:xfrm>
        </p:spPr>
        <p:txBody>
          <a:bodyPr/>
          <a:lstStyle>
            <a:lvl1pPr marL="0" indent="0">
              <a:buNone/>
              <a:defRPr sz="1600" b="1"/>
            </a:lvl1pPr>
            <a:lvl2pPr marL="185738" indent="0">
              <a:buNone/>
              <a:defRPr b="1"/>
            </a:lvl2pPr>
            <a:lvl3pPr marL="381000" indent="0">
              <a:buNone/>
              <a:defRPr b="1"/>
            </a:lvl3pPr>
            <a:lvl4pPr marL="552450" indent="0">
              <a:buNone/>
              <a:defRPr b="1"/>
            </a:lvl4pPr>
            <a:lvl5pPr marL="715962" indent="0">
              <a:buNone/>
              <a:defRPr b="1"/>
            </a:lvl5pPr>
          </a:lstStyle>
          <a:p>
            <a:pPr lvl="0"/>
            <a:r>
              <a:rPr lang="en-US" dirty="0"/>
              <a:t>Click to edit Master text styles</a:t>
            </a:r>
          </a:p>
        </p:txBody>
      </p:sp>
      <p:sp>
        <p:nvSpPr>
          <p:cNvPr id="7" name="Text Placeholder 19"/>
          <p:cNvSpPr>
            <a:spLocks noGrp="1"/>
          </p:cNvSpPr>
          <p:nvPr>
            <p:ph type="body" sz="quarter" idx="11"/>
          </p:nvPr>
        </p:nvSpPr>
        <p:spPr>
          <a:xfrm>
            <a:off x="1110149" y="5705573"/>
            <a:ext cx="10485120" cy="750062"/>
          </a:xfrm>
        </p:spPr>
        <p:txBody>
          <a:bodyPr/>
          <a:lstStyle>
            <a:lvl1pPr marL="0" indent="0">
              <a:buNone/>
              <a:defRPr sz="1200" i="1"/>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Tree>
    <p:extLst>
      <p:ext uri="{BB962C8B-B14F-4D97-AF65-F5344CB8AC3E}">
        <p14:creationId xmlns:p14="http://schemas.microsoft.com/office/powerpoint/2010/main" val="38573852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142A3F04-D60C-4F98-A20A-CE79FDC0F150}"/>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711201" y="1350963"/>
            <a:ext cx="11144251" cy="4498848"/>
          </a:xfrm>
          <a:prstGeom prst="rect">
            <a:avLst/>
          </a:prstGeom>
          <a:noFill/>
          <a:ln>
            <a:noFill/>
          </a:ln>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2848638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A7024C5-8095-4711-B7CE-06426390D890}"/>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6"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9"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8457399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ogo Title Subhead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7176A21B-38D0-4BDA-A386-47954CA9CC33}"/>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p:nvPr>
        </p:nvSpPr>
        <p:spPr bwMode="auto">
          <a:xfrm>
            <a:off x="711202"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11" name="Text Placeholder 2"/>
          <p:cNvSpPr>
            <a:spLocks noGrp="1"/>
          </p:cNvSpPr>
          <p:nvPr>
            <p:ph type="body" sz="quarter" idx="17"/>
          </p:nvPr>
        </p:nvSpPr>
        <p:spPr>
          <a:xfrm>
            <a:off x="711200" y="1371600"/>
            <a:ext cx="11143488" cy="381000"/>
          </a:xfrm>
        </p:spPr>
        <p:txBody>
          <a:bodyPr/>
          <a:lstStyle>
            <a:lvl1pPr marL="0" indent="0">
              <a:buNone/>
              <a:defRPr b="1">
                <a:solidFill>
                  <a:srgbClr val="008790"/>
                </a:solidFill>
              </a:defRPr>
            </a:lvl1pPr>
          </a:lstStyle>
          <a:p>
            <a:pPr lvl="0"/>
            <a:r>
              <a:rPr lang="en-US" dirty="0"/>
              <a:t>Click to edit Master text styles</a:t>
            </a:r>
          </a:p>
        </p:txBody>
      </p:sp>
      <p:sp>
        <p:nvSpPr>
          <p:cNvPr id="16" name="Content Placeholder 3"/>
          <p:cNvSpPr>
            <a:spLocks noGrp="1"/>
          </p:cNvSpPr>
          <p:nvPr>
            <p:ph sz="quarter" idx="14"/>
          </p:nvPr>
        </p:nvSpPr>
        <p:spPr>
          <a:xfrm>
            <a:off x="711200" y="1786128"/>
            <a:ext cx="11143488"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3"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4036177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F242204-43B2-4A95-949B-366C3DE0DB5E}"/>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1703909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C9C209C-16BD-4D7B-8574-B3988C631391}"/>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786128"/>
            <a:ext cx="536448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711201"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6490208" y="1786128"/>
            <a:ext cx="536448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6490208"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4"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87958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AE3B7A6-BDAC-42A4-9112-68AB8FB1190B}"/>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711201" y="1371600"/>
            <a:ext cx="11143488" cy="457200"/>
          </a:xfrm>
        </p:spPr>
        <p:txBody>
          <a:bodyPr/>
          <a:lstStyle>
            <a:lvl1pPr marL="0" indent="0">
              <a:buNone/>
              <a:defRPr sz="2200" b="1">
                <a:solidFill>
                  <a:srgbClr val="008790"/>
                </a:solidFill>
              </a:defRPr>
            </a:lvl1pPr>
          </a:lstStyle>
          <a:p>
            <a:pPr lvl="0"/>
            <a:r>
              <a:rPr lang="en-US" dirty="0"/>
              <a:t>Click to edit Master text styles</a:t>
            </a:r>
          </a:p>
        </p:txBody>
      </p:sp>
      <p:sp>
        <p:nvSpPr>
          <p:cNvPr id="10"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1"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6542720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Body page option 1">
    <p:spTree>
      <p:nvGrpSpPr>
        <p:cNvPr id="1" name=""/>
        <p:cNvGrpSpPr/>
        <p:nvPr/>
      </p:nvGrpSpPr>
      <p:grpSpPr>
        <a:xfrm>
          <a:off x="0" y="0"/>
          <a:ext cx="0" cy="0"/>
          <a:chOff x="0" y="0"/>
          <a:chExt cx="0" cy="0"/>
        </a:xfrm>
      </p:grpSpPr>
      <p:sp>
        <p:nvSpPr>
          <p:cNvPr id="19" name="Rectangle 2"/>
          <p:cNvSpPr>
            <a:spLocks noGrp="1" noChangeArrowheads="1"/>
          </p:cNvSpPr>
          <p:nvPr>
            <p:ph type="title"/>
          </p:nvPr>
        </p:nvSpPr>
        <p:spPr bwMode="auto">
          <a:xfrm>
            <a:off x="651561" y="404665"/>
            <a:ext cx="11507393" cy="512703"/>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noAutofit/>
          </a:bodyPr>
          <a:lstStyle>
            <a:lvl1pPr>
              <a:defRPr sz="3200">
                <a:latin typeface="Arial"/>
                <a:cs typeface="Arial"/>
              </a:defRPr>
            </a:lvl1pPr>
          </a:lstStyle>
          <a:p>
            <a:pPr lvl="0"/>
            <a:r>
              <a:rPr lang="en-US"/>
              <a:t>Click to edit Master title style</a:t>
            </a:r>
            <a:endParaRPr lang="en-GB"/>
          </a:p>
        </p:txBody>
      </p:sp>
      <p:sp>
        <p:nvSpPr>
          <p:cNvPr id="3" name="Content Placeholder 2"/>
          <p:cNvSpPr>
            <a:spLocks noGrp="1"/>
          </p:cNvSpPr>
          <p:nvPr>
            <p:ph sz="quarter" idx="10"/>
          </p:nvPr>
        </p:nvSpPr>
        <p:spPr>
          <a:xfrm>
            <a:off x="651559" y="1772819"/>
            <a:ext cx="11474453" cy="3384376"/>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623392" y="1061384"/>
            <a:ext cx="11568608"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stretch>
            <a:fillRect/>
          </a:stretch>
        </p:blipFill>
        <p:spPr>
          <a:xfrm>
            <a:off x="0" y="6467048"/>
            <a:ext cx="12192000" cy="390955"/>
          </a:xfrm>
          <a:prstGeom prst="rect">
            <a:avLst/>
          </a:prstGeom>
        </p:spPr>
      </p:pic>
      <p:sp>
        <p:nvSpPr>
          <p:cNvPr id="11" name="Text Placeholder 4"/>
          <p:cNvSpPr>
            <a:spLocks noGrp="1"/>
          </p:cNvSpPr>
          <p:nvPr userDrawn="1">
            <p:ph type="body" sz="quarter" idx="11"/>
          </p:nvPr>
        </p:nvSpPr>
        <p:spPr>
          <a:xfrm>
            <a:off x="3382507" y="6497638"/>
            <a:ext cx="5441199" cy="360362"/>
          </a:xfrm>
          <a:prstGeom prst="rect">
            <a:avLst/>
          </a:prstGeom>
        </p:spPr>
        <p:txBody>
          <a:bodyPr/>
          <a:lstStyle>
            <a:lvl1pPr>
              <a:buNone/>
              <a:defRPr sz="1200"/>
            </a:lvl1pPr>
          </a:lstStyle>
          <a:p>
            <a:r>
              <a:rPr lang="en-GB" i="0"/>
              <a:t>Confidential and for internal planning purposes only</a:t>
            </a:r>
          </a:p>
        </p:txBody>
      </p:sp>
    </p:spTree>
    <p:extLst>
      <p:ext uri="{BB962C8B-B14F-4D97-AF65-F5344CB8AC3E}">
        <p14:creationId xmlns:p14="http://schemas.microsoft.com/office/powerpoint/2010/main" val="421834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_Teal Sub_Bold Sub_Italic Sub">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9BF1F7D-469A-47C4-909B-C25306CF50F0}"/>
              </a:ext>
            </a:extLst>
          </p:cNvPr>
          <p:cNvCxnSpPr/>
          <p:nvPr userDrawn="1"/>
        </p:nvCxnSpPr>
        <p:spPr>
          <a:xfrm>
            <a:off x="624419" y="3648075"/>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1110149" y="3785617"/>
            <a:ext cx="10485120" cy="1014984"/>
          </a:xfrm>
        </p:spPr>
        <p:txBody>
          <a:bodyPr anchor="t">
            <a:normAutofit/>
          </a:bodyPr>
          <a:lstStyle>
            <a:lvl1pPr algn="l">
              <a:lnSpc>
                <a:spcPts val="2400"/>
              </a:lnSpc>
              <a:defRPr sz="2000" b="1" i="0" cap="none" baseline="0">
                <a:solidFill>
                  <a:srgbClr val="008790"/>
                </a:solidFill>
              </a:defRPr>
            </a:lvl1pPr>
          </a:lstStyle>
          <a:p>
            <a:pPr lvl="0"/>
            <a:r>
              <a:rPr lang="en-US" dirty="0"/>
              <a:t>Click to edit Master title style</a:t>
            </a:r>
          </a:p>
        </p:txBody>
      </p:sp>
      <p:sp>
        <p:nvSpPr>
          <p:cNvPr id="5" name="Text Placeholder 2"/>
          <p:cNvSpPr>
            <a:spLocks noGrp="1"/>
          </p:cNvSpPr>
          <p:nvPr>
            <p:ph type="body" idx="1"/>
          </p:nvPr>
        </p:nvSpPr>
        <p:spPr>
          <a:xfrm>
            <a:off x="1110149" y="990603"/>
            <a:ext cx="10485120" cy="2480563"/>
          </a:xfrm>
          <a:noFill/>
          <a:ln w="9525" algn="ctr">
            <a:noFill/>
            <a:miter lim="800000"/>
            <a:headEnd/>
            <a:tailEnd/>
          </a:ln>
          <a:effectLst/>
        </p:spPr>
        <p:txBody>
          <a:bodyPr anchor="b">
            <a:noAutofit/>
          </a:bodyPr>
          <a:lstStyle>
            <a:lvl1pPr marL="0" indent="0">
              <a:buNone/>
              <a:defRPr lang="en-US" sz="4000" b="1" dirty="0" smtClean="0">
                <a:solidFill>
                  <a:srgbClr val="E31836"/>
                </a:solidFill>
                <a:latin typeface="Arial" panose="020B0604020202020204" pitchFamily="34" charset="0"/>
                <a:ea typeface="+mj-ea"/>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Text Placeholder 3"/>
          <p:cNvSpPr>
            <a:spLocks noGrp="1"/>
          </p:cNvSpPr>
          <p:nvPr>
            <p:ph type="body" sz="quarter" idx="10"/>
          </p:nvPr>
        </p:nvSpPr>
        <p:spPr>
          <a:xfrm>
            <a:off x="1110149" y="4828881"/>
            <a:ext cx="10485120" cy="838200"/>
          </a:xfrm>
        </p:spPr>
        <p:txBody>
          <a:bodyPr/>
          <a:lstStyle>
            <a:lvl1pPr marL="0" indent="0">
              <a:buNone/>
              <a:defRPr sz="1600" b="1"/>
            </a:lvl1pPr>
            <a:lvl2pPr marL="185738" indent="0">
              <a:buNone/>
              <a:defRPr b="1"/>
            </a:lvl2pPr>
            <a:lvl3pPr marL="381000" indent="0">
              <a:buNone/>
              <a:defRPr b="1"/>
            </a:lvl3pPr>
            <a:lvl4pPr marL="552450" indent="0">
              <a:buNone/>
              <a:defRPr b="1"/>
            </a:lvl4pPr>
            <a:lvl5pPr marL="715962" indent="0">
              <a:buNone/>
              <a:defRPr b="1"/>
            </a:lvl5pPr>
          </a:lstStyle>
          <a:p>
            <a:pPr lvl="0"/>
            <a:r>
              <a:rPr lang="en-US" dirty="0"/>
              <a:t>Click to edit Master text styles</a:t>
            </a:r>
          </a:p>
        </p:txBody>
      </p:sp>
      <p:sp>
        <p:nvSpPr>
          <p:cNvPr id="7" name="Text Placeholder 19"/>
          <p:cNvSpPr>
            <a:spLocks noGrp="1"/>
          </p:cNvSpPr>
          <p:nvPr>
            <p:ph type="body" sz="quarter" idx="11"/>
          </p:nvPr>
        </p:nvSpPr>
        <p:spPr>
          <a:xfrm>
            <a:off x="1110149" y="5705573"/>
            <a:ext cx="10485120" cy="750062"/>
          </a:xfrm>
        </p:spPr>
        <p:txBody>
          <a:bodyPr/>
          <a:lstStyle>
            <a:lvl1pPr marL="0" indent="0">
              <a:buNone/>
              <a:defRPr sz="1200" i="1"/>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Tree>
    <p:extLst>
      <p:ext uri="{BB962C8B-B14F-4D97-AF65-F5344CB8AC3E}">
        <p14:creationId xmlns:p14="http://schemas.microsoft.com/office/powerpoint/2010/main" val="2712176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142A3F04-D60C-4F98-A20A-CE79FDC0F150}"/>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711201" y="1350963"/>
            <a:ext cx="11144251" cy="4498848"/>
          </a:xfrm>
          <a:prstGeom prst="rect">
            <a:avLst/>
          </a:prstGeom>
          <a:noFill/>
          <a:ln>
            <a:noFill/>
          </a:ln>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05189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A7024C5-8095-4711-B7CE-06426390D890}"/>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6"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9"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54116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Title Subhead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7176A21B-38D0-4BDA-A386-47954CA9CC33}"/>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p:nvPr>
        </p:nvSpPr>
        <p:spPr bwMode="auto">
          <a:xfrm>
            <a:off x="711202"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11" name="Text Placeholder 2"/>
          <p:cNvSpPr>
            <a:spLocks noGrp="1"/>
          </p:cNvSpPr>
          <p:nvPr>
            <p:ph type="body" sz="quarter" idx="17"/>
          </p:nvPr>
        </p:nvSpPr>
        <p:spPr>
          <a:xfrm>
            <a:off x="711200" y="1371600"/>
            <a:ext cx="11143488" cy="381000"/>
          </a:xfrm>
        </p:spPr>
        <p:txBody>
          <a:bodyPr/>
          <a:lstStyle>
            <a:lvl1pPr marL="0" indent="0">
              <a:buNone/>
              <a:defRPr b="1">
                <a:solidFill>
                  <a:srgbClr val="008790"/>
                </a:solidFill>
              </a:defRPr>
            </a:lvl1pPr>
          </a:lstStyle>
          <a:p>
            <a:pPr lvl="0"/>
            <a:r>
              <a:rPr lang="en-US" dirty="0"/>
              <a:t>Click to edit Master text styles</a:t>
            </a:r>
          </a:p>
        </p:txBody>
      </p:sp>
      <p:sp>
        <p:nvSpPr>
          <p:cNvPr id="16" name="Content Placeholder 3"/>
          <p:cNvSpPr>
            <a:spLocks noGrp="1"/>
          </p:cNvSpPr>
          <p:nvPr>
            <p:ph sz="quarter" idx="14"/>
          </p:nvPr>
        </p:nvSpPr>
        <p:spPr>
          <a:xfrm>
            <a:off x="711200" y="1786128"/>
            <a:ext cx="11143488"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3"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811331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F242204-43B2-4A95-949B-366C3DE0DB5E}"/>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012166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C9C209C-16BD-4D7B-8574-B3988C631391}"/>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786128"/>
            <a:ext cx="536448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711201"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6490208" y="1786128"/>
            <a:ext cx="536448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6490208" y="1371600"/>
            <a:ext cx="536448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4"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406284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AE3B7A6-BDAC-42A4-9112-68AB8FB1190B}"/>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711201" y="1371600"/>
            <a:ext cx="11143488" cy="457200"/>
          </a:xfrm>
        </p:spPr>
        <p:txBody>
          <a:bodyPr/>
          <a:lstStyle>
            <a:lvl1pPr marL="0" indent="0">
              <a:buNone/>
              <a:defRPr sz="2200" b="1">
                <a:solidFill>
                  <a:srgbClr val="008790"/>
                </a:solidFill>
              </a:defRPr>
            </a:lvl1pPr>
          </a:lstStyle>
          <a:p>
            <a:pPr lvl="0"/>
            <a:r>
              <a:rPr lang="en-US" dirty="0"/>
              <a:t>Click to edit Master text styles</a:t>
            </a:r>
          </a:p>
        </p:txBody>
      </p:sp>
      <p:sp>
        <p:nvSpPr>
          <p:cNvPr id="10"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1"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3807026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2.emf"/><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2.emf"/><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1.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29EFAC0-96B3-4259-885B-7974FFC84F05}"/>
              </a:ext>
            </a:extLst>
          </p:cNvPr>
          <p:cNvSpPr>
            <a:spLocks noGrp="1" noChangeArrowheads="1"/>
          </p:cNvSpPr>
          <p:nvPr>
            <p:ph type="title"/>
          </p:nvPr>
        </p:nvSpPr>
        <p:spPr bwMode="auto">
          <a:xfrm>
            <a:off x="711200" y="152400"/>
            <a:ext cx="100584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a:p>
        </p:txBody>
      </p:sp>
      <p:sp>
        <p:nvSpPr>
          <p:cNvPr id="8195" name="Rectangle 3">
            <a:extLst>
              <a:ext uri="{FF2B5EF4-FFF2-40B4-BE49-F238E27FC236}">
                <a16:creationId xmlns:a16="http://schemas.microsoft.com/office/drawing/2014/main" id="{8485168E-3821-435B-B586-137705A3CE42}"/>
              </a:ext>
            </a:extLst>
          </p:cNvPr>
          <p:cNvSpPr>
            <a:spLocks noGrp="1" noChangeArrowheads="1"/>
          </p:cNvSpPr>
          <p:nvPr>
            <p:ph type="body" idx="1"/>
          </p:nvPr>
        </p:nvSpPr>
        <p:spPr bwMode="auto">
          <a:xfrm>
            <a:off x="711201" y="1350964"/>
            <a:ext cx="11144251" cy="4516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8196" name="Picture 5">
            <a:extLst>
              <a:ext uri="{FF2B5EF4-FFF2-40B4-BE49-F238E27FC236}">
                <a16:creationId xmlns:a16="http://schemas.microsoft.com/office/drawing/2014/main" id="{9ECAA0CD-C1F8-4FB5-B57E-C405BAE02370}"/>
              </a:ext>
            </a:extLst>
          </p:cNvPr>
          <p:cNvPicPr>
            <a:picLocks noChangeAspect="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00619" y="260350"/>
            <a:ext cx="75695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197" name="Picture 6">
            <a:extLst>
              <a:ext uri="{FF2B5EF4-FFF2-40B4-BE49-F238E27FC236}">
                <a16:creationId xmlns:a16="http://schemas.microsoft.com/office/drawing/2014/main" id="{C2E0719F-2EBB-4012-B331-717D719055F2}"/>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467478"/>
            <a:ext cx="12192000" cy="390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extBox 4">
            <a:extLst>
              <a:ext uri="{FF2B5EF4-FFF2-40B4-BE49-F238E27FC236}">
                <a16:creationId xmlns:a16="http://schemas.microsoft.com/office/drawing/2014/main" id="{4DF91DFE-136A-495F-A3CE-E8B3B5C35130}"/>
              </a:ext>
            </a:extLst>
          </p:cNvPr>
          <p:cNvSpPr txBox="1">
            <a:spLocks noChangeArrowheads="1"/>
          </p:cNvSpPr>
          <p:nvPr userDrawn="1"/>
        </p:nvSpPr>
        <p:spPr bwMode="auto">
          <a:xfrm>
            <a:off x="78317" y="6505575"/>
            <a:ext cx="12012083" cy="261610"/>
          </a:xfrm>
          <a:prstGeom prst="rect">
            <a:avLst/>
          </a:prstGeom>
          <a:noFill/>
          <a:ln>
            <a:noFill/>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i="0" u="none" strike="noStrike" baseline="0" dirty="0">
                <a:solidFill>
                  <a:srgbClr val="000000"/>
                </a:solidFill>
                <a:latin typeface="Arial" panose="020B0604020202020204" pitchFamily="34" charset="0"/>
              </a:rPr>
              <a:t> </a:t>
            </a:r>
            <a:endParaRPr lang="en-US" sz="1100" b="1" dirty="0">
              <a:solidFill>
                <a:srgbClr val="000000"/>
              </a:solidFill>
            </a:endParaRPr>
          </a:p>
        </p:txBody>
      </p:sp>
      <p:sp>
        <p:nvSpPr>
          <p:cNvPr id="7" name="TextBox 6">
            <a:extLst>
              <a:ext uri="{FF2B5EF4-FFF2-40B4-BE49-F238E27FC236}">
                <a16:creationId xmlns:a16="http://schemas.microsoft.com/office/drawing/2014/main" id="{75EEA79D-F572-4F0E-AEDF-EDC4FC7ABCAA}"/>
              </a:ext>
            </a:extLst>
          </p:cNvPr>
          <p:cNvSpPr txBox="1"/>
          <p:nvPr userDrawn="1"/>
        </p:nvSpPr>
        <p:spPr>
          <a:xfrm>
            <a:off x="0" y="6551137"/>
            <a:ext cx="12192000" cy="184666"/>
          </a:xfrm>
          <a:prstGeom prst="rect">
            <a:avLst/>
          </a:prstGeom>
          <a:noFill/>
        </p:spPr>
        <p:txBody>
          <a:bodyPr wrap="square" lIns="0" tIns="0" rIns="0" bIns="0" rtlCol="0" anchor="ctr">
            <a:spAutoFit/>
          </a:bodyPr>
          <a:lstStyle/>
          <a:p>
            <a:pPr algn="ctr"/>
            <a:r>
              <a:rPr lang="en-GB" sz="1200" b="1" dirty="0">
                <a:solidFill>
                  <a:schemeClr val="tx1"/>
                </a:solidFill>
              </a:rPr>
              <a:t>10</a:t>
            </a:r>
            <a:r>
              <a:rPr lang="en-GB" sz="1200" b="1" baseline="30000" dirty="0">
                <a:solidFill>
                  <a:schemeClr val="tx1"/>
                </a:solidFill>
              </a:rPr>
              <a:t>th</a:t>
            </a:r>
            <a:r>
              <a:rPr lang="en-GB" sz="1200" b="1" dirty="0">
                <a:solidFill>
                  <a:schemeClr val="tx1"/>
                </a:solidFill>
              </a:rPr>
              <a:t> IAS Conference on HIV Science; July 21–24, 2019; Mexico City, Mexico </a:t>
            </a:r>
          </a:p>
        </p:txBody>
      </p:sp>
    </p:spTree>
    <p:extLst>
      <p:ext uri="{BB962C8B-B14F-4D97-AF65-F5344CB8AC3E}">
        <p14:creationId xmlns:p14="http://schemas.microsoft.com/office/powerpoint/2010/main" val="51614222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91" r:id="rId10"/>
  </p:sldLayoutIdLst>
  <p:txStyles>
    <p:titleStyle>
      <a:lvl1pPr algn="l" rtl="0" eaLnBrk="0" fontAlgn="base" hangingPunct="0">
        <a:lnSpc>
          <a:spcPts val="3500"/>
        </a:lnSpc>
        <a:spcBef>
          <a:spcPct val="0"/>
        </a:spcBef>
        <a:spcAft>
          <a:spcPct val="0"/>
        </a:spcAft>
        <a:defRPr sz="3000" b="1">
          <a:solidFill>
            <a:srgbClr val="E31836"/>
          </a:solidFill>
          <a:latin typeface="Arial" panose="020B0604020202020204" pitchFamily="34" charset="0"/>
          <a:ea typeface="+mj-ea"/>
          <a:cs typeface="Arial" panose="020B0604020202020204" pitchFamily="34" charset="0"/>
        </a:defRPr>
      </a:lvl1pPr>
      <a:lvl2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2pPr>
      <a:lvl3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3pPr>
      <a:lvl4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4pPr>
      <a:lvl5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5pPr>
      <a:lvl6pPr marL="457200" algn="l" rtl="0" eaLnBrk="1" fontAlgn="base" hangingPunct="1">
        <a:spcBef>
          <a:spcPct val="0"/>
        </a:spcBef>
        <a:spcAft>
          <a:spcPct val="0"/>
        </a:spcAft>
        <a:defRPr sz="2100">
          <a:solidFill>
            <a:srgbClr val="B61229"/>
          </a:solidFill>
          <a:latin typeface="Century Gothic" pitchFamily="34" charset="0"/>
          <a:cs typeface="Arial" charset="0"/>
        </a:defRPr>
      </a:lvl6pPr>
      <a:lvl7pPr marL="914400" algn="l" rtl="0" eaLnBrk="1" fontAlgn="base" hangingPunct="1">
        <a:spcBef>
          <a:spcPct val="0"/>
        </a:spcBef>
        <a:spcAft>
          <a:spcPct val="0"/>
        </a:spcAft>
        <a:defRPr sz="2100">
          <a:solidFill>
            <a:srgbClr val="B61229"/>
          </a:solidFill>
          <a:latin typeface="Century Gothic" pitchFamily="34" charset="0"/>
          <a:cs typeface="Arial" charset="0"/>
        </a:defRPr>
      </a:lvl7pPr>
      <a:lvl8pPr marL="1371600" algn="l" rtl="0" eaLnBrk="1" fontAlgn="base" hangingPunct="1">
        <a:spcBef>
          <a:spcPct val="0"/>
        </a:spcBef>
        <a:spcAft>
          <a:spcPct val="0"/>
        </a:spcAft>
        <a:defRPr sz="2100">
          <a:solidFill>
            <a:srgbClr val="B61229"/>
          </a:solidFill>
          <a:latin typeface="Century Gothic" pitchFamily="34" charset="0"/>
          <a:cs typeface="Arial" charset="0"/>
        </a:defRPr>
      </a:lvl8pPr>
      <a:lvl9pPr marL="1828800" algn="l" rtl="0" eaLnBrk="1" fontAlgn="base" hangingPunct="1">
        <a:spcBef>
          <a:spcPct val="0"/>
        </a:spcBef>
        <a:spcAft>
          <a:spcPct val="0"/>
        </a:spcAft>
        <a:defRPr sz="2100">
          <a:solidFill>
            <a:srgbClr val="B61229"/>
          </a:solidFill>
          <a:latin typeface="Century Gothic" pitchFamily="34" charset="0"/>
          <a:cs typeface="Arial" charset="0"/>
        </a:defRPr>
      </a:lvl9pPr>
    </p:titleStyle>
    <p:bodyStyle>
      <a:lvl1pPr marL="190500" indent="-190500" algn="l" rtl="0" eaLnBrk="0" fontAlgn="base" hangingPunct="0">
        <a:spcBef>
          <a:spcPct val="0"/>
        </a:spcBef>
        <a:spcAft>
          <a:spcPts val="300"/>
        </a:spcAft>
        <a:buClr>
          <a:srgbClr val="E31836"/>
        </a:buClr>
        <a:buSzPct val="115000"/>
        <a:buFont typeface="Arial" panose="020B0604020202020204" pitchFamily="34"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panose="020B0604020202020204" pitchFamily="34"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panose="020B0604020202020204" pitchFamily="34"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8C794A1-AD67-4D48-A891-6C9C8EA78BB7}"/>
              </a:ext>
            </a:extLst>
          </p:cNvPr>
          <p:cNvSpPr>
            <a:spLocks noGrp="1" noChangeArrowheads="1"/>
          </p:cNvSpPr>
          <p:nvPr>
            <p:ph type="title"/>
          </p:nvPr>
        </p:nvSpPr>
        <p:spPr bwMode="auto">
          <a:xfrm>
            <a:off x="711200" y="152400"/>
            <a:ext cx="10058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83848263-24FE-4449-B3F6-176B8944FE7D}"/>
              </a:ext>
            </a:extLst>
          </p:cNvPr>
          <p:cNvSpPr>
            <a:spLocks noGrp="1" noChangeArrowheads="1"/>
          </p:cNvSpPr>
          <p:nvPr>
            <p:ph type="body" idx="1"/>
          </p:nvPr>
        </p:nvSpPr>
        <p:spPr bwMode="auto">
          <a:xfrm>
            <a:off x="711200" y="1350434"/>
            <a:ext cx="11144251" cy="451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6">
            <a:extLst>
              <a:ext uri="{FF2B5EF4-FFF2-40B4-BE49-F238E27FC236}">
                <a16:creationId xmlns:a16="http://schemas.microsoft.com/office/drawing/2014/main" id="{61166446-C641-4518-902D-05830C4A25DC}"/>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6468533"/>
            <a:ext cx="12192000" cy="38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4">
            <a:extLst>
              <a:ext uri="{FF2B5EF4-FFF2-40B4-BE49-F238E27FC236}">
                <a16:creationId xmlns:a16="http://schemas.microsoft.com/office/drawing/2014/main" id="{471F572F-3DD9-40FF-AE81-683880BD1DFC}"/>
              </a:ext>
            </a:extLst>
          </p:cNvPr>
          <p:cNvSpPr txBox="1">
            <a:spLocks noChangeArrowheads="1"/>
          </p:cNvSpPr>
          <p:nvPr userDrawn="1"/>
        </p:nvSpPr>
        <p:spPr bwMode="auto">
          <a:xfrm>
            <a:off x="78317" y="6491818"/>
            <a:ext cx="12012083"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067" b="1" dirty="0">
                <a:solidFill>
                  <a:srgbClr val="000000"/>
                </a:solidFill>
              </a:rPr>
              <a:t>Conference on Retroviruses and Opportunistic Infections; March 4–7, 2019; Seattle, WA</a:t>
            </a:r>
          </a:p>
        </p:txBody>
      </p:sp>
    </p:spTree>
    <p:extLst>
      <p:ext uri="{BB962C8B-B14F-4D97-AF65-F5344CB8AC3E}">
        <p14:creationId xmlns:p14="http://schemas.microsoft.com/office/powerpoint/2010/main" val="109383815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rtl="0" eaLnBrk="0" fontAlgn="base" hangingPunct="0">
        <a:lnSpc>
          <a:spcPct val="90000"/>
        </a:lnSpc>
        <a:spcBef>
          <a:spcPct val="0"/>
        </a:spcBef>
        <a:spcAft>
          <a:spcPct val="0"/>
        </a:spcAft>
        <a:defRPr sz="3200" b="1">
          <a:solidFill>
            <a:srgbClr val="E31836"/>
          </a:solidFill>
          <a:latin typeface="Arial" panose="020B0604020202020204" pitchFamily="34" charset="0"/>
          <a:ea typeface="+mj-ea"/>
          <a:cs typeface="Arial" panose="020B0604020202020204" pitchFamily="34" charset="0"/>
        </a:defRPr>
      </a:lvl1pPr>
      <a:lvl2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2pPr>
      <a:lvl3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3pPr>
      <a:lvl4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4pPr>
      <a:lvl5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253994" indent="-253994" algn="l" rtl="0" eaLnBrk="0" fontAlgn="base" hangingPunct="0">
        <a:spcBef>
          <a:spcPct val="0"/>
        </a:spcBef>
        <a:spcAft>
          <a:spcPts val="400"/>
        </a:spcAft>
        <a:buClr>
          <a:srgbClr val="E31836"/>
        </a:buClr>
        <a:buSzPct val="115000"/>
        <a:buFont typeface="Arial" panose="020B0604020202020204" pitchFamily="34" charset="0"/>
        <a:buChar char="•"/>
        <a:defRPr>
          <a:solidFill>
            <a:schemeClr val="tx1"/>
          </a:solidFill>
          <a:latin typeface="Arial" panose="020B0604020202020204" pitchFamily="34" charset="0"/>
          <a:ea typeface="+mn-ea"/>
          <a:cs typeface="Arial" panose="020B0604020202020204" pitchFamily="34" charset="0"/>
        </a:defRPr>
      </a:lvl1pPr>
      <a:lvl2pPr marL="630751" indent="-342891" algn="l" rtl="0" eaLnBrk="0" fontAlgn="base" hangingPunct="0">
        <a:spcBef>
          <a:spcPct val="0"/>
        </a:spcBef>
        <a:spcAft>
          <a:spcPts val="400"/>
        </a:spcAft>
        <a:buClr>
          <a:srgbClr val="E31836"/>
        </a:buClr>
        <a:buSzPct val="115000"/>
        <a:buFont typeface="Arial" panose="020B0604020202020204" pitchFamily="34" charset="0"/>
        <a:buChar char="–"/>
        <a:defRPr sz="2133">
          <a:solidFill>
            <a:schemeClr val="tx1"/>
          </a:solidFill>
          <a:latin typeface="Arial" panose="020B0604020202020204" pitchFamily="34" charset="0"/>
          <a:cs typeface="Arial" panose="020B0604020202020204" pitchFamily="34" charset="0"/>
        </a:defRPr>
      </a:lvl2pPr>
      <a:lvl3pPr marL="852996" indent="-211661" algn="l" rtl="0" eaLnBrk="0" fontAlgn="base" hangingPunct="0">
        <a:spcBef>
          <a:spcPct val="0"/>
        </a:spcBef>
        <a:spcAft>
          <a:spcPts val="400"/>
        </a:spcAft>
        <a:buClr>
          <a:srgbClr val="E31836"/>
        </a:buClr>
        <a:buSzPct val="115000"/>
        <a:buFont typeface="Arial" panose="020B0604020202020204" pitchFamily="34" charset="0"/>
        <a:buChar char="•"/>
        <a:defRPr lang="en-US" sz="1867" dirty="0">
          <a:solidFill>
            <a:schemeClr val="tx1"/>
          </a:solidFill>
          <a:latin typeface="Arial" panose="020B0604020202020204" pitchFamily="34" charset="0"/>
          <a:cs typeface="Arial" panose="020B0604020202020204" pitchFamily="34" charset="0"/>
        </a:defRPr>
      </a:lvl3pPr>
      <a:lvl4pPr marL="1064657" indent="-190495" algn="l" rtl="0" eaLnBrk="0" fontAlgn="base" hangingPunct="0">
        <a:spcBef>
          <a:spcPct val="0"/>
        </a:spcBef>
        <a:spcAft>
          <a:spcPts val="4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31">
          <p15:clr>
            <a:srgbClr val="F26B43"/>
          </p15:clr>
        </p15:guide>
        <p15:guide id="2" pos="332">
          <p15:clr>
            <a:srgbClr val="F26B43"/>
          </p15:clr>
        </p15:guide>
        <p15:guide id="3" pos="5604">
          <p15:clr>
            <a:srgbClr val="F26B43"/>
          </p15:clr>
        </p15:guide>
        <p15:guide id="4" orient="horz" pos="475">
          <p15:clr>
            <a:srgbClr val="F26B43"/>
          </p15:clr>
        </p15:guide>
        <p15:guide id="5" orient="horz" pos="277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29EFAC0-96B3-4259-885B-7974FFC84F05}"/>
              </a:ext>
            </a:extLst>
          </p:cNvPr>
          <p:cNvSpPr>
            <a:spLocks noGrp="1" noChangeArrowheads="1"/>
          </p:cNvSpPr>
          <p:nvPr>
            <p:ph type="title"/>
          </p:nvPr>
        </p:nvSpPr>
        <p:spPr bwMode="auto">
          <a:xfrm>
            <a:off x="711200" y="152400"/>
            <a:ext cx="10058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a:p>
        </p:txBody>
      </p:sp>
      <p:sp>
        <p:nvSpPr>
          <p:cNvPr id="8195" name="Rectangle 3">
            <a:extLst>
              <a:ext uri="{FF2B5EF4-FFF2-40B4-BE49-F238E27FC236}">
                <a16:creationId xmlns:a16="http://schemas.microsoft.com/office/drawing/2014/main" id="{8485168E-3821-435B-B586-137705A3CE42}"/>
              </a:ext>
            </a:extLst>
          </p:cNvPr>
          <p:cNvSpPr>
            <a:spLocks noGrp="1" noChangeArrowheads="1"/>
          </p:cNvSpPr>
          <p:nvPr>
            <p:ph type="body" idx="1"/>
          </p:nvPr>
        </p:nvSpPr>
        <p:spPr bwMode="auto">
          <a:xfrm>
            <a:off x="711201" y="1350964"/>
            <a:ext cx="11144251" cy="451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8196" name="Picture 5">
            <a:extLst>
              <a:ext uri="{FF2B5EF4-FFF2-40B4-BE49-F238E27FC236}">
                <a16:creationId xmlns:a16="http://schemas.microsoft.com/office/drawing/2014/main" id="{9ECAA0CD-C1F8-4FB5-B57E-C405BAE02370}"/>
              </a:ext>
            </a:extLst>
          </p:cNvPr>
          <p:cNvPicPr>
            <a:picLocks noChangeAspect="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00619" y="260350"/>
            <a:ext cx="75695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197" name="Picture 6">
            <a:extLst>
              <a:ext uri="{FF2B5EF4-FFF2-40B4-BE49-F238E27FC236}">
                <a16:creationId xmlns:a16="http://schemas.microsoft.com/office/drawing/2014/main" id="{C2E0719F-2EBB-4012-B331-717D719055F2}"/>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467478"/>
            <a:ext cx="12192000"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4">
            <a:extLst>
              <a:ext uri="{FF2B5EF4-FFF2-40B4-BE49-F238E27FC236}">
                <a16:creationId xmlns:a16="http://schemas.microsoft.com/office/drawing/2014/main" id="{4DF91DFE-136A-495F-A3CE-E8B3B5C35130}"/>
              </a:ext>
            </a:extLst>
          </p:cNvPr>
          <p:cNvSpPr txBox="1">
            <a:spLocks noChangeArrowheads="1"/>
          </p:cNvSpPr>
          <p:nvPr userDrawn="1"/>
        </p:nvSpPr>
        <p:spPr bwMode="auto">
          <a:xfrm>
            <a:off x="78317" y="6505575"/>
            <a:ext cx="12012083" cy="261610"/>
          </a:xfrm>
          <a:prstGeom prst="rect">
            <a:avLst/>
          </a:prstGeom>
          <a:noFill/>
          <a:ln>
            <a:noFill/>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i="0" u="none" strike="noStrike" baseline="0" dirty="0">
                <a:solidFill>
                  <a:srgbClr val="000000"/>
                </a:solidFill>
                <a:latin typeface="Arial" panose="020B0604020202020204" pitchFamily="34" charset="0"/>
              </a:rPr>
              <a:t> </a:t>
            </a:r>
            <a:endParaRPr lang="en-US" sz="1100" b="1" dirty="0">
              <a:solidFill>
                <a:srgbClr val="000000"/>
              </a:solidFill>
            </a:endParaRPr>
          </a:p>
        </p:txBody>
      </p:sp>
    </p:spTree>
    <p:extLst>
      <p:ext uri="{BB962C8B-B14F-4D97-AF65-F5344CB8AC3E}">
        <p14:creationId xmlns:p14="http://schemas.microsoft.com/office/powerpoint/2010/main" val="416647328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txStyles>
    <p:titleStyle>
      <a:lvl1pPr algn="l" rtl="0" eaLnBrk="0" fontAlgn="base" hangingPunct="0">
        <a:lnSpc>
          <a:spcPts val="3500"/>
        </a:lnSpc>
        <a:spcBef>
          <a:spcPct val="0"/>
        </a:spcBef>
        <a:spcAft>
          <a:spcPct val="0"/>
        </a:spcAft>
        <a:defRPr sz="3000" b="1">
          <a:solidFill>
            <a:srgbClr val="E31836"/>
          </a:solidFill>
          <a:latin typeface="Arial" panose="020B0604020202020204" pitchFamily="34" charset="0"/>
          <a:ea typeface="+mj-ea"/>
          <a:cs typeface="Arial" panose="020B0604020202020204" pitchFamily="34" charset="0"/>
        </a:defRPr>
      </a:lvl1pPr>
      <a:lvl2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2pPr>
      <a:lvl3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3pPr>
      <a:lvl4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4pPr>
      <a:lvl5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5pPr>
      <a:lvl6pPr marL="457200" algn="l" rtl="0" eaLnBrk="1" fontAlgn="base" hangingPunct="1">
        <a:spcBef>
          <a:spcPct val="0"/>
        </a:spcBef>
        <a:spcAft>
          <a:spcPct val="0"/>
        </a:spcAft>
        <a:defRPr sz="2100">
          <a:solidFill>
            <a:srgbClr val="B61229"/>
          </a:solidFill>
          <a:latin typeface="Century Gothic" pitchFamily="34" charset="0"/>
          <a:cs typeface="Arial" charset="0"/>
        </a:defRPr>
      </a:lvl6pPr>
      <a:lvl7pPr marL="914400" algn="l" rtl="0" eaLnBrk="1" fontAlgn="base" hangingPunct="1">
        <a:spcBef>
          <a:spcPct val="0"/>
        </a:spcBef>
        <a:spcAft>
          <a:spcPct val="0"/>
        </a:spcAft>
        <a:defRPr sz="2100">
          <a:solidFill>
            <a:srgbClr val="B61229"/>
          </a:solidFill>
          <a:latin typeface="Century Gothic" pitchFamily="34" charset="0"/>
          <a:cs typeface="Arial" charset="0"/>
        </a:defRPr>
      </a:lvl7pPr>
      <a:lvl8pPr marL="1371600" algn="l" rtl="0" eaLnBrk="1" fontAlgn="base" hangingPunct="1">
        <a:spcBef>
          <a:spcPct val="0"/>
        </a:spcBef>
        <a:spcAft>
          <a:spcPct val="0"/>
        </a:spcAft>
        <a:defRPr sz="2100">
          <a:solidFill>
            <a:srgbClr val="B61229"/>
          </a:solidFill>
          <a:latin typeface="Century Gothic" pitchFamily="34" charset="0"/>
          <a:cs typeface="Arial" charset="0"/>
        </a:defRPr>
      </a:lvl8pPr>
      <a:lvl9pPr marL="1828800" algn="l" rtl="0" eaLnBrk="1" fontAlgn="base" hangingPunct="1">
        <a:spcBef>
          <a:spcPct val="0"/>
        </a:spcBef>
        <a:spcAft>
          <a:spcPct val="0"/>
        </a:spcAft>
        <a:defRPr sz="2100">
          <a:solidFill>
            <a:srgbClr val="B61229"/>
          </a:solidFill>
          <a:latin typeface="Century Gothic" pitchFamily="34" charset="0"/>
          <a:cs typeface="Arial" charset="0"/>
        </a:defRPr>
      </a:lvl9pPr>
    </p:titleStyle>
    <p:bodyStyle>
      <a:lvl1pPr marL="190500" indent="-190500" algn="l" rtl="0" eaLnBrk="0" fontAlgn="base" hangingPunct="0">
        <a:spcBef>
          <a:spcPct val="0"/>
        </a:spcBef>
        <a:spcAft>
          <a:spcPts val="300"/>
        </a:spcAft>
        <a:buClr>
          <a:srgbClr val="E31836"/>
        </a:buClr>
        <a:buSzPct val="115000"/>
        <a:buFont typeface="Arial" panose="020B0604020202020204" pitchFamily="34"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panose="020B0604020202020204" pitchFamily="34"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panose="020B0604020202020204" pitchFamily="34"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bit.ly/atlaspros"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ubtitle 2">
            <a:extLst>
              <a:ext uri="{FF2B5EF4-FFF2-40B4-BE49-F238E27FC236}">
                <a16:creationId xmlns:a16="http://schemas.microsoft.com/office/drawing/2014/main" id="{EF0D7DFD-B548-4116-804E-7A61BD4F1C0E}"/>
              </a:ext>
            </a:extLst>
          </p:cNvPr>
          <p:cNvSpPr>
            <a:spLocks noGrp="1" noChangeArrowheads="1"/>
          </p:cNvSpPr>
          <p:nvPr>
            <p:ph type="body" sz="quarter" idx="11"/>
          </p:nvPr>
        </p:nvSpPr>
        <p:spPr>
          <a:xfrm>
            <a:off x="2133600" y="5334000"/>
            <a:ext cx="8382000" cy="1039504"/>
          </a:xfrm>
        </p:spPr>
        <p:txBody>
          <a:bodyPr/>
          <a:lstStyle/>
          <a:p>
            <a:pPr>
              <a:defRPr/>
            </a:pPr>
            <a:r>
              <a:rPr lang="en-US" sz="1050" baseline="30000" dirty="0"/>
              <a:t>1</a:t>
            </a:r>
            <a:r>
              <a:rPr lang="en-US" sz="1050" dirty="0"/>
              <a:t>ViiV Healthcare, </a:t>
            </a:r>
            <a:r>
              <a:rPr lang="en-US" sz="1050" dirty="0" err="1"/>
              <a:t>Brentford</a:t>
            </a:r>
            <a:r>
              <a:rPr lang="en-US" sz="1050" dirty="0"/>
              <a:t>, UK;</a:t>
            </a:r>
            <a:r>
              <a:rPr lang="en-US" sz="1050" baseline="30000" dirty="0"/>
              <a:t> 2</a:t>
            </a:r>
            <a:r>
              <a:rPr lang="en-US" sz="1050" dirty="0"/>
              <a:t>Complejo </a:t>
            </a:r>
            <a:r>
              <a:rPr lang="en-US" sz="1050" dirty="0" err="1"/>
              <a:t>Hospitalario</a:t>
            </a:r>
            <a:r>
              <a:rPr lang="en-US" sz="1050" dirty="0"/>
              <a:t> Universitario de Santiago, La </a:t>
            </a:r>
            <a:r>
              <a:rPr lang="en-US" sz="1050" dirty="0" err="1"/>
              <a:t>Coruña</a:t>
            </a:r>
            <a:r>
              <a:rPr lang="en-US" sz="1050" dirty="0"/>
              <a:t>, Spain; </a:t>
            </a:r>
            <a:br>
              <a:rPr lang="en-US" sz="1050" dirty="0"/>
            </a:br>
            <a:r>
              <a:rPr lang="en-US" sz="1050" baseline="30000" dirty="0"/>
              <a:t>3</a:t>
            </a:r>
            <a:r>
              <a:rPr lang="en-GB" sz="1050" dirty="0"/>
              <a:t>Southern California Men's Medical Group,</a:t>
            </a:r>
            <a:r>
              <a:rPr lang="en-US" sz="1050" dirty="0"/>
              <a:t> West Hollywood, CA, USA; </a:t>
            </a:r>
            <a:r>
              <a:rPr lang="en-US" sz="1050" baseline="30000" dirty="0"/>
              <a:t>4</a:t>
            </a:r>
            <a:r>
              <a:rPr lang="en-US" sz="1050" dirty="0"/>
              <a:t>GlaxoSmithKline, Mississauga, Ontario, Canada; </a:t>
            </a:r>
            <a:br>
              <a:rPr lang="en-US" sz="1050" dirty="0"/>
            </a:br>
            <a:r>
              <a:rPr lang="en-US" sz="1050" baseline="30000" dirty="0"/>
              <a:t>5</a:t>
            </a:r>
            <a:r>
              <a:rPr lang="en-US" sz="1050" dirty="0"/>
              <a:t>MUC Research GmbH and MVZ </a:t>
            </a:r>
            <a:r>
              <a:rPr lang="en-US" sz="1050" dirty="0" err="1"/>
              <a:t>Karlsplatz</a:t>
            </a:r>
            <a:r>
              <a:rPr lang="en-US" sz="1050" dirty="0"/>
              <a:t>, HIV Research and Clinical Care Centre, Munich, Germany; </a:t>
            </a:r>
            <a:br>
              <a:rPr lang="en-US" sz="1050" dirty="0"/>
            </a:br>
            <a:r>
              <a:rPr lang="en-US" sz="1050" baseline="30000" dirty="0"/>
              <a:t>6</a:t>
            </a:r>
            <a:r>
              <a:rPr lang="en-US" sz="1050" dirty="0"/>
              <a:t>Hôpital </a:t>
            </a:r>
            <a:r>
              <a:rPr lang="en-US" sz="1050" dirty="0" err="1"/>
              <a:t>Delafontaine</a:t>
            </a:r>
            <a:r>
              <a:rPr lang="en-US" sz="1050" dirty="0"/>
              <a:t>, Saint-Denis, France; </a:t>
            </a:r>
            <a:r>
              <a:rPr lang="en-US" sz="1050" baseline="30000" dirty="0"/>
              <a:t>7</a:t>
            </a:r>
            <a:r>
              <a:rPr lang="en-US" sz="1050" dirty="0"/>
              <a:t>ViiV Healthcare, Research Triangle Park, NC, USA, </a:t>
            </a:r>
            <a:r>
              <a:rPr lang="en-US" sz="1050" baseline="30000" dirty="0"/>
              <a:t>8</a:t>
            </a:r>
            <a:r>
              <a:rPr lang="en-US" sz="1050" dirty="0"/>
              <a:t>Janssen R&amp;D, Beerse, Belgium</a:t>
            </a:r>
          </a:p>
        </p:txBody>
      </p:sp>
      <p:sp>
        <p:nvSpPr>
          <p:cNvPr id="3074" name="Title 1">
            <a:extLst>
              <a:ext uri="{FF2B5EF4-FFF2-40B4-BE49-F238E27FC236}">
                <a16:creationId xmlns:a16="http://schemas.microsoft.com/office/drawing/2014/main" id="{0F3EBCBC-3AF6-48A5-8B1A-9F7670234D4D}"/>
              </a:ext>
            </a:extLst>
          </p:cNvPr>
          <p:cNvSpPr>
            <a:spLocks noGrp="1"/>
          </p:cNvSpPr>
          <p:nvPr>
            <p:ph type="ctrTitle"/>
          </p:nvPr>
        </p:nvSpPr>
        <p:spPr>
          <a:xfrm>
            <a:off x="2362200" y="2693991"/>
            <a:ext cx="7186246" cy="1470025"/>
          </a:xfrm>
        </p:spPr>
        <p:txBody>
          <a:bodyPr>
            <a:noAutofit/>
          </a:bodyPr>
          <a:lstStyle/>
          <a:p>
            <a:pPr>
              <a:defRPr/>
            </a:pPr>
            <a:r>
              <a:rPr lang="en-GB" sz="2400" dirty="0"/>
              <a:t>Patient Views on Long-Acting HIV Treatment: Cabotegravir + Rilpivirine as Maintenance Therapy (ATLAS 48-Week Results)</a:t>
            </a:r>
            <a:endParaRPr lang="en-US" sz="2400" dirty="0"/>
          </a:p>
        </p:txBody>
      </p:sp>
      <p:sp>
        <p:nvSpPr>
          <p:cNvPr id="18436" name="Text Placeholder 8">
            <a:extLst>
              <a:ext uri="{FF2B5EF4-FFF2-40B4-BE49-F238E27FC236}">
                <a16:creationId xmlns:a16="http://schemas.microsoft.com/office/drawing/2014/main" id="{4887D64A-7814-4913-AA2F-E2973B7C8C91}"/>
              </a:ext>
            </a:extLst>
          </p:cNvPr>
          <p:cNvSpPr>
            <a:spLocks noGrp="1" noChangeArrowheads="1"/>
          </p:cNvSpPr>
          <p:nvPr>
            <p:ph type="subTitle" idx="1"/>
          </p:nvPr>
        </p:nvSpPr>
        <p:spPr>
          <a:xfrm>
            <a:off x="2209802" y="4510088"/>
            <a:ext cx="8068901" cy="747712"/>
          </a:xfrm>
        </p:spPr>
        <p:txBody>
          <a:bodyPr>
            <a:normAutofit/>
          </a:bodyPr>
          <a:lstStyle/>
          <a:p>
            <a:r>
              <a:rPr lang="en-US" u="sng" dirty="0"/>
              <a:t>M. Murray</a:t>
            </a:r>
            <a:r>
              <a:rPr lang="en-US" dirty="0"/>
              <a:t>,</a:t>
            </a:r>
            <a:r>
              <a:rPr lang="en-US" baseline="30000" dirty="0"/>
              <a:t>1</a:t>
            </a:r>
            <a:r>
              <a:rPr lang="en-US" dirty="0"/>
              <a:t> A. Antela,</a:t>
            </a:r>
            <a:r>
              <a:rPr lang="en-US" baseline="30000" dirty="0"/>
              <a:t>2</a:t>
            </a:r>
            <a:r>
              <a:rPr lang="en-US" dirty="0"/>
              <a:t> A. Mills,</a:t>
            </a:r>
            <a:r>
              <a:rPr lang="en-US" baseline="30000" dirty="0"/>
              <a:t>3</a:t>
            </a:r>
            <a:r>
              <a:rPr lang="en-US" dirty="0"/>
              <a:t> V. Chounta,</a:t>
            </a:r>
            <a:r>
              <a:rPr lang="en-US" baseline="30000" dirty="0"/>
              <a:t>1</a:t>
            </a:r>
            <a:r>
              <a:rPr lang="en-US" dirty="0"/>
              <a:t> J. Huang,</a:t>
            </a:r>
            <a:r>
              <a:rPr lang="en-US" baseline="30000" dirty="0"/>
              <a:t>4</a:t>
            </a:r>
            <a:r>
              <a:rPr lang="en-US" dirty="0"/>
              <a:t> H. Jaeger,</a:t>
            </a:r>
            <a:r>
              <a:rPr lang="en-US" baseline="30000" dirty="0"/>
              <a:t>5</a:t>
            </a:r>
            <a:r>
              <a:rPr lang="en-US" dirty="0"/>
              <a:t> </a:t>
            </a:r>
          </a:p>
          <a:p>
            <a:r>
              <a:rPr lang="en-US" dirty="0"/>
              <a:t>M.-A. Khuong-Josses,</a:t>
            </a:r>
            <a:r>
              <a:rPr lang="en-US" baseline="30000" dirty="0"/>
              <a:t>6</a:t>
            </a:r>
            <a:r>
              <a:rPr lang="en-US" dirty="0"/>
              <a:t> K. Hudson,</a:t>
            </a:r>
            <a:r>
              <a:rPr lang="en-US" baseline="30000" dirty="0"/>
              <a:t>7</a:t>
            </a:r>
            <a:r>
              <a:rPr lang="en-US" dirty="0"/>
              <a:t> W. Spreen,</a:t>
            </a:r>
            <a:r>
              <a:rPr lang="en-US" baseline="30000" dirty="0"/>
              <a:t>7</a:t>
            </a:r>
            <a:r>
              <a:rPr lang="en-US" dirty="0"/>
              <a:t> P. Williams,</a:t>
            </a:r>
            <a:r>
              <a:rPr lang="en-US" baseline="30000" dirty="0"/>
              <a:t>8</a:t>
            </a:r>
            <a:r>
              <a:rPr lang="en-US" dirty="0"/>
              <a:t> D. Margolis</a:t>
            </a:r>
            <a:r>
              <a:rPr lang="en-US" baseline="30000" dirty="0"/>
              <a:t>7</a:t>
            </a:r>
          </a:p>
        </p:txBody>
      </p:sp>
      <p:pic>
        <p:nvPicPr>
          <p:cNvPr id="5" name="Picture 2">
            <a:extLst>
              <a:ext uri="{FF2B5EF4-FFF2-40B4-BE49-F238E27FC236}">
                <a16:creationId xmlns:a16="http://schemas.microsoft.com/office/drawing/2014/main" id="{50F49269-6366-4ECE-8F36-60CBA36E24EA}"/>
              </a:ext>
            </a:extLst>
          </p:cNvPr>
          <p:cNvPicPr>
            <a:picLocks noChangeAspect="1" noChangeArrowheads="1"/>
          </p:cNvPicPr>
          <p:nvPr/>
        </p:nvPicPr>
        <p:blipFill>
          <a:blip r:embed="rId3" cstate="print"/>
          <a:srcRect/>
          <a:stretch>
            <a:fillRect/>
          </a:stretch>
        </p:blipFill>
        <p:spPr bwMode="auto">
          <a:xfrm>
            <a:off x="9103051" y="204661"/>
            <a:ext cx="1553984" cy="1299211"/>
          </a:xfrm>
          <a:prstGeom prst="rect">
            <a:avLst/>
          </a:prstGeom>
          <a:noFill/>
          <a:ln w="9525">
            <a:noFill/>
            <a:miter lim="800000"/>
            <a:headEnd/>
            <a:tailEnd/>
          </a:ln>
        </p:spPr>
      </p:pic>
    </p:spTree>
    <p:extLst>
      <p:ext uri="{BB962C8B-B14F-4D97-AF65-F5344CB8AC3E}">
        <p14:creationId xmlns:p14="http://schemas.microsoft.com/office/powerpoint/2010/main" val="1172139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39449D-2E5F-4D67-9D6B-210B8F01A405}"/>
              </a:ext>
            </a:extLst>
          </p:cNvPr>
          <p:cNvSpPr>
            <a:spLocks noGrp="1"/>
          </p:cNvSpPr>
          <p:nvPr>
            <p:ph idx="1"/>
          </p:nvPr>
        </p:nvSpPr>
        <p:spPr>
          <a:xfrm>
            <a:off x="709088" y="4251043"/>
            <a:ext cx="11144251" cy="1335278"/>
          </a:xfrm>
        </p:spPr>
        <p:txBody>
          <a:bodyPr/>
          <a:lstStyle/>
          <a:p>
            <a:r>
              <a:rPr lang="en-GB" sz="2000" dirty="0"/>
              <a:t>CAB + RPV LA participants demonstrated significantly greater improvement from baseline in treatment satisfaction vs CAR at Weeks 24 and 44</a:t>
            </a:r>
          </a:p>
          <a:p>
            <a:r>
              <a:rPr lang="en-GB" sz="2000" dirty="0"/>
              <a:t>While participants in both groups had high baseline scores, the improvements in CAB + RPV LA met the threshold for demonstrating the </a:t>
            </a:r>
            <a:r>
              <a:rPr lang="en-US" sz="2000" dirty="0"/>
              <a:t>minimal clinically important difference</a:t>
            </a:r>
            <a:r>
              <a:rPr lang="en-GB" sz="2000" dirty="0"/>
              <a:t> (MCID)</a:t>
            </a:r>
            <a:endParaRPr lang="en-GB" sz="2000" baseline="30000" dirty="0"/>
          </a:p>
        </p:txBody>
      </p:sp>
      <p:sp>
        <p:nvSpPr>
          <p:cNvPr id="2" name="Title 1">
            <a:extLst>
              <a:ext uri="{FF2B5EF4-FFF2-40B4-BE49-F238E27FC236}">
                <a16:creationId xmlns:a16="http://schemas.microsoft.com/office/drawing/2014/main" id="{68FADFB7-089F-490E-B6C9-4AD02EA08609}"/>
              </a:ext>
            </a:extLst>
          </p:cNvPr>
          <p:cNvSpPr>
            <a:spLocks noGrp="1"/>
          </p:cNvSpPr>
          <p:nvPr>
            <p:ph type="title"/>
          </p:nvPr>
        </p:nvSpPr>
        <p:spPr>
          <a:xfrm>
            <a:off x="711203" y="143165"/>
            <a:ext cx="10058399" cy="838200"/>
          </a:xfrm>
        </p:spPr>
        <p:txBody>
          <a:bodyPr/>
          <a:lstStyle/>
          <a:p>
            <a:r>
              <a:rPr lang="en-US" sz="2800" dirty="0"/>
              <a:t>ATLAS CAB + RPV LA Participants Showed Higher Treatment Satisfaction Over Course of Study (HIVTSQ)</a:t>
            </a:r>
          </a:p>
        </p:txBody>
      </p:sp>
      <p:sp>
        <p:nvSpPr>
          <p:cNvPr id="63" name="Text Placeholder 2">
            <a:extLst>
              <a:ext uri="{FF2B5EF4-FFF2-40B4-BE49-F238E27FC236}">
                <a16:creationId xmlns:a16="http://schemas.microsoft.com/office/drawing/2014/main" id="{21169119-FCF1-4727-A749-8964F7B1D643}"/>
              </a:ext>
            </a:extLst>
          </p:cNvPr>
          <p:cNvSpPr>
            <a:spLocks noGrp="1"/>
          </p:cNvSpPr>
          <p:nvPr>
            <p:ph type="body" sz="quarter" idx="11"/>
          </p:nvPr>
        </p:nvSpPr>
        <p:spPr>
          <a:xfrm>
            <a:off x="812358" y="6135456"/>
            <a:ext cx="11143488" cy="182880"/>
          </a:xfrm>
        </p:spPr>
        <p:txBody>
          <a:bodyPr/>
          <a:lstStyle/>
          <a:p>
            <a:pPr>
              <a:spcAft>
                <a:spcPts val="0"/>
              </a:spcAft>
            </a:pPr>
            <a:r>
              <a:rPr lang="en-US" dirty="0"/>
              <a:t>Murray M, </a:t>
            </a:r>
            <a:r>
              <a:rPr lang="en-US" altLang="en-US" dirty="0"/>
              <a:t>et al. IAS 2019; Mexico City, Mexico. Oral MOAB0103.</a:t>
            </a:r>
          </a:p>
          <a:p>
            <a:r>
              <a:rPr lang="en-US" altLang="en-US" sz="1100" dirty="0"/>
              <a:t>ATLAS PRO slides can be downloaded at </a:t>
            </a:r>
            <a:r>
              <a:rPr lang="en-US" sz="1100" b="1" u="sng" dirty="0"/>
              <a:t>http://bit.ly/atlaspros </a:t>
            </a:r>
            <a:endParaRPr lang="en-US" sz="1100" b="1" dirty="0"/>
          </a:p>
        </p:txBody>
      </p:sp>
      <p:sp>
        <p:nvSpPr>
          <p:cNvPr id="5" name="Text Placeholder 4">
            <a:extLst>
              <a:ext uri="{FF2B5EF4-FFF2-40B4-BE49-F238E27FC236}">
                <a16:creationId xmlns:a16="http://schemas.microsoft.com/office/drawing/2014/main" id="{35049905-4B4F-4F00-B586-4AFC8E7CFDB0}"/>
              </a:ext>
            </a:extLst>
          </p:cNvPr>
          <p:cNvSpPr>
            <a:spLocks noGrp="1"/>
          </p:cNvSpPr>
          <p:nvPr>
            <p:ph type="body" sz="quarter" idx="13"/>
          </p:nvPr>
        </p:nvSpPr>
        <p:spPr>
          <a:xfrm>
            <a:off x="569883" y="5735144"/>
            <a:ext cx="11143488" cy="365760"/>
          </a:xfrm>
        </p:spPr>
        <p:txBody>
          <a:bodyPr/>
          <a:lstStyle/>
          <a:p>
            <a:pPr>
              <a:spcAft>
                <a:spcPts val="0"/>
              </a:spcAft>
            </a:pPr>
            <a:r>
              <a:rPr lang="en-US" altLang="en-US" sz="1000" dirty="0"/>
              <a:t>*Adjusted mean change from baseline; a</a:t>
            </a:r>
            <a:r>
              <a:rPr lang="en-US" sz="1000" dirty="0"/>
              <a:t>djusted for baseline score, sex, age, race, and baseline third agent class. Error bars show 95% CI. n=300 for CAB + RPV at </a:t>
            </a:r>
            <a:br>
              <a:rPr lang="en-US" sz="1000" dirty="0"/>
            </a:br>
            <a:r>
              <a:rPr lang="en-US" sz="1000" dirty="0"/>
              <a:t>Week 24 and n=300 at Week 48; n=288 for CAR at Week 24 and n=294 at Week 48; </a:t>
            </a:r>
            <a:r>
              <a:rPr lang="en-US" sz="1000" baseline="30000" dirty="0"/>
              <a:t>†</a:t>
            </a:r>
            <a:r>
              <a:rPr lang="en-US" sz="1000" dirty="0"/>
              <a:t>Based on the Distribution and Anchor-based approaches, the MCID threshold was met.</a:t>
            </a:r>
          </a:p>
          <a:p>
            <a:pPr>
              <a:spcAft>
                <a:spcPts val="0"/>
              </a:spcAft>
            </a:pPr>
            <a:r>
              <a:rPr lang="en-US" sz="1000" dirty="0"/>
              <a:t>CAB, cabotegravir; CAR, current antiretroviral; CI, confidence interval; </a:t>
            </a:r>
            <a:r>
              <a:rPr lang="en-US" altLang="en-US" sz="1000" dirty="0"/>
              <a:t>HIVTSQs, HIV Treatment Satisfaction Questionnaire (Status); </a:t>
            </a:r>
            <a:r>
              <a:rPr lang="en-US" sz="1000" dirty="0"/>
              <a:t>LA, long-acting; </a:t>
            </a:r>
            <a:r>
              <a:rPr lang="en-US" altLang="en-US" sz="1000" dirty="0"/>
              <a:t>RPV, rilpivirine.</a:t>
            </a:r>
          </a:p>
        </p:txBody>
      </p:sp>
      <p:grpSp>
        <p:nvGrpSpPr>
          <p:cNvPr id="29" name="Group 28">
            <a:extLst>
              <a:ext uri="{FF2B5EF4-FFF2-40B4-BE49-F238E27FC236}">
                <a16:creationId xmlns:a16="http://schemas.microsoft.com/office/drawing/2014/main" id="{E1F2C937-5FB8-45B1-9A7E-0EFA29828590}"/>
              </a:ext>
            </a:extLst>
          </p:cNvPr>
          <p:cNvGrpSpPr/>
          <p:nvPr/>
        </p:nvGrpSpPr>
        <p:grpSpPr>
          <a:xfrm>
            <a:off x="1229158" y="1520514"/>
            <a:ext cx="10309889" cy="2672870"/>
            <a:chOff x="-331375" y="1054100"/>
            <a:chExt cx="5741576" cy="1824183"/>
          </a:xfrm>
        </p:grpSpPr>
        <p:graphicFrame>
          <p:nvGraphicFramePr>
            <p:cNvPr id="30" name="Chart 29">
              <a:extLst>
                <a:ext uri="{FF2B5EF4-FFF2-40B4-BE49-F238E27FC236}">
                  <a16:creationId xmlns:a16="http://schemas.microsoft.com/office/drawing/2014/main" id="{FFCC9AE7-FB6F-4637-8A45-6253ACEA1AC8}"/>
                </a:ext>
              </a:extLst>
            </p:cNvPr>
            <p:cNvGraphicFramePr/>
            <p:nvPr>
              <p:extLst>
                <p:ext uri="{D42A27DB-BD31-4B8C-83A1-F6EECF244321}">
                  <p14:modId xmlns:p14="http://schemas.microsoft.com/office/powerpoint/2010/main" val="2720358862"/>
                </p:ext>
              </p:extLst>
            </p:nvPr>
          </p:nvGraphicFramePr>
          <p:xfrm>
            <a:off x="-331375" y="1054100"/>
            <a:ext cx="5741576" cy="1824183"/>
          </p:xfrm>
          <a:graphic>
            <a:graphicData uri="http://schemas.openxmlformats.org/drawingml/2006/chart">
              <c:chart xmlns:c="http://schemas.openxmlformats.org/drawingml/2006/chart" xmlns:r="http://schemas.openxmlformats.org/officeDocument/2006/relationships" r:id="rId3"/>
            </a:graphicData>
          </a:graphic>
        </p:graphicFrame>
        <p:sp>
          <p:nvSpPr>
            <p:cNvPr id="32" name="TextBox 31">
              <a:extLst>
                <a:ext uri="{FF2B5EF4-FFF2-40B4-BE49-F238E27FC236}">
                  <a16:creationId xmlns:a16="http://schemas.microsoft.com/office/drawing/2014/main" id="{6CEDC1BE-D668-414A-A5DC-CFA503892EAD}"/>
                </a:ext>
              </a:extLst>
            </p:cNvPr>
            <p:cNvSpPr txBox="1"/>
            <p:nvPr/>
          </p:nvSpPr>
          <p:spPr>
            <a:xfrm>
              <a:off x="1390284" y="1490981"/>
              <a:ext cx="990600" cy="209723"/>
            </a:xfrm>
            <a:prstGeom prst="rect">
              <a:avLst/>
            </a:prstGeom>
            <a:noFill/>
          </p:spPr>
          <p:txBody>
            <a:bodyPr wrap="square" lIns="0" tIns="0" rIns="0" bIns="0" rtlCol="0">
              <a:spAutoFit/>
            </a:bodyPr>
            <a:lstStyle/>
            <a:p>
              <a:pPr algn="ctr"/>
              <a:r>
                <a:rPr lang="en-US" sz="1600" b="1" dirty="0"/>
                <a:t>Week 24*</a:t>
              </a:r>
            </a:p>
          </p:txBody>
        </p:sp>
        <p:sp>
          <p:nvSpPr>
            <p:cNvPr id="33" name="TextBox 32">
              <a:extLst>
                <a:ext uri="{FF2B5EF4-FFF2-40B4-BE49-F238E27FC236}">
                  <a16:creationId xmlns:a16="http://schemas.microsoft.com/office/drawing/2014/main" id="{104AB1E3-90AF-4343-843C-1C78B671145C}"/>
                </a:ext>
              </a:extLst>
            </p:cNvPr>
            <p:cNvSpPr txBox="1"/>
            <p:nvPr/>
          </p:nvSpPr>
          <p:spPr>
            <a:xfrm>
              <a:off x="1385157" y="2342052"/>
              <a:ext cx="990600" cy="209723"/>
            </a:xfrm>
            <a:prstGeom prst="rect">
              <a:avLst/>
            </a:prstGeom>
            <a:noFill/>
          </p:spPr>
          <p:txBody>
            <a:bodyPr wrap="square" lIns="0" tIns="0" rIns="0" bIns="0" rtlCol="0">
              <a:spAutoFit/>
            </a:bodyPr>
            <a:lstStyle/>
            <a:p>
              <a:pPr algn="ctr"/>
              <a:r>
                <a:rPr lang="en-US" sz="1600" b="1" dirty="0"/>
                <a:t>Week 44*</a:t>
              </a:r>
            </a:p>
          </p:txBody>
        </p:sp>
      </p:grpSp>
      <p:cxnSp>
        <p:nvCxnSpPr>
          <p:cNvPr id="10" name="Straight Connector 9">
            <a:extLst>
              <a:ext uri="{FF2B5EF4-FFF2-40B4-BE49-F238E27FC236}">
                <a16:creationId xmlns:a16="http://schemas.microsoft.com/office/drawing/2014/main" id="{825444EE-0503-4AFF-8B14-BD3293E97A8C}"/>
              </a:ext>
            </a:extLst>
          </p:cNvPr>
          <p:cNvCxnSpPr>
            <a:cxnSpLocks/>
          </p:cNvCxnSpPr>
          <p:nvPr/>
        </p:nvCxnSpPr>
        <p:spPr>
          <a:xfrm>
            <a:off x="5955549" y="1564811"/>
            <a:ext cx="0" cy="391017"/>
          </a:xfrm>
          <a:prstGeom prst="line">
            <a:avLst/>
          </a:prstGeom>
          <a:ln w="1270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Rectangle 5">
            <a:extLst>
              <a:ext uri="{FF2B5EF4-FFF2-40B4-BE49-F238E27FC236}">
                <a16:creationId xmlns:a16="http://schemas.microsoft.com/office/drawing/2014/main" id="{0C59C587-F746-4F0C-8DC9-2836AB665B51}"/>
              </a:ext>
            </a:extLst>
          </p:cNvPr>
          <p:cNvSpPr/>
          <p:nvPr/>
        </p:nvSpPr>
        <p:spPr>
          <a:xfrm>
            <a:off x="709088" y="1296739"/>
            <a:ext cx="11145600" cy="335165"/>
          </a:xfrm>
          <a:prstGeom prst="rect">
            <a:avLst/>
          </a:prstGeom>
          <a:solidFill>
            <a:srgbClr val="002F5F"/>
          </a:solidFill>
          <a:ln>
            <a:solidFill>
              <a:srgbClr val="002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a:p>
        </p:txBody>
      </p:sp>
      <p:sp>
        <p:nvSpPr>
          <p:cNvPr id="7" name="TextBox 6">
            <a:extLst>
              <a:ext uri="{FF2B5EF4-FFF2-40B4-BE49-F238E27FC236}">
                <a16:creationId xmlns:a16="http://schemas.microsoft.com/office/drawing/2014/main" id="{40F46D13-8EB4-4689-B12C-73FB33C83FD4}"/>
              </a:ext>
            </a:extLst>
          </p:cNvPr>
          <p:cNvSpPr txBox="1"/>
          <p:nvPr/>
        </p:nvSpPr>
        <p:spPr>
          <a:xfrm>
            <a:off x="5791431" y="1320660"/>
            <a:ext cx="402131" cy="287323"/>
          </a:xfrm>
          <a:prstGeom prst="rect">
            <a:avLst/>
          </a:prstGeom>
          <a:noFill/>
        </p:spPr>
        <p:txBody>
          <a:bodyPr wrap="square" lIns="0" tIns="0" rIns="0" bIns="0" rtlCol="0" anchor="ctr">
            <a:spAutoFit/>
          </a:bodyPr>
          <a:lstStyle/>
          <a:p>
            <a:r>
              <a:rPr lang="en-US" sz="1600" b="1" dirty="0">
                <a:solidFill>
                  <a:schemeClr val="bg1"/>
                </a:solidFill>
              </a:rPr>
              <a:t> 55</a:t>
            </a:r>
            <a:r>
              <a:rPr lang="en-US" sz="1867" dirty="0"/>
              <a:t> </a:t>
            </a:r>
          </a:p>
        </p:txBody>
      </p:sp>
      <p:sp>
        <p:nvSpPr>
          <p:cNvPr id="9" name="TextBox 8">
            <a:extLst>
              <a:ext uri="{FF2B5EF4-FFF2-40B4-BE49-F238E27FC236}">
                <a16:creationId xmlns:a16="http://schemas.microsoft.com/office/drawing/2014/main" id="{E23EDABC-AA3F-4BA4-BCA9-6A3D5E2088FC}"/>
              </a:ext>
            </a:extLst>
          </p:cNvPr>
          <p:cNvSpPr txBox="1"/>
          <p:nvPr/>
        </p:nvSpPr>
        <p:spPr>
          <a:xfrm>
            <a:off x="10617997" y="1300206"/>
            <a:ext cx="862800" cy="328231"/>
          </a:xfrm>
          <a:prstGeom prst="rect">
            <a:avLst/>
          </a:prstGeom>
          <a:noFill/>
        </p:spPr>
        <p:txBody>
          <a:bodyPr wrap="square" lIns="0" tIns="0" rIns="0" bIns="0" rtlCol="0" anchor="ctr">
            <a:spAutoFit/>
          </a:bodyPr>
          <a:lstStyle/>
          <a:p>
            <a:r>
              <a:rPr lang="en-US" sz="1600" b="1" dirty="0">
                <a:solidFill>
                  <a:schemeClr val="bg1"/>
                </a:solidFill>
              </a:rPr>
              <a:t>66 (Max)</a:t>
            </a:r>
            <a:r>
              <a:rPr lang="en-US" sz="2133" b="1" dirty="0">
                <a:solidFill>
                  <a:schemeClr val="bg1"/>
                </a:solidFill>
              </a:rPr>
              <a:t> </a:t>
            </a:r>
          </a:p>
        </p:txBody>
      </p:sp>
      <p:sp>
        <p:nvSpPr>
          <p:cNvPr id="14" name="Arrow: Right 13">
            <a:extLst>
              <a:ext uri="{FF2B5EF4-FFF2-40B4-BE49-F238E27FC236}">
                <a16:creationId xmlns:a16="http://schemas.microsoft.com/office/drawing/2014/main" id="{2A91B592-1CDA-45EA-8079-3999669162A4}"/>
              </a:ext>
            </a:extLst>
          </p:cNvPr>
          <p:cNvSpPr/>
          <p:nvPr/>
        </p:nvSpPr>
        <p:spPr>
          <a:xfrm>
            <a:off x="6605974" y="1333086"/>
            <a:ext cx="3429727" cy="262471"/>
          </a:xfrm>
          <a:prstGeom prst="rightArrow">
            <a:avLst>
              <a:gd name="adj1" fmla="val 74191"/>
              <a:gd name="adj2" fmla="val 50000"/>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Improvement</a:t>
            </a:r>
            <a:endParaRPr lang="en-US" sz="2400" dirty="0"/>
          </a:p>
        </p:txBody>
      </p:sp>
      <p:sp>
        <p:nvSpPr>
          <p:cNvPr id="15" name="TextBox 14">
            <a:extLst>
              <a:ext uri="{FF2B5EF4-FFF2-40B4-BE49-F238E27FC236}">
                <a16:creationId xmlns:a16="http://schemas.microsoft.com/office/drawing/2014/main" id="{451E5220-68B9-428A-8B4B-1AD15CCEC80D}"/>
              </a:ext>
            </a:extLst>
          </p:cNvPr>
          <p:cNvSpPr txBox="1"/>
          <p:nvPr/>
        </p:nvSpPr>
        <p:spPr>
          <a:xfrm>
            <a:off x="8815754" y="1462855"/>
            <a:ext cx="354148" cy="328231"/>
          </a:xfrm>
          <a:prstGeom prst="rect">
            <a:avLst/>
          </a:prstGeom>
          <a:noFill/>
        </p:spPr>
        <p:txBody>
          <a:bodyPr wrap="square" lIns="0" tIns="0" rIns="0" bIns="0" rtlCol="0">
            <a:spAutoFit/>
          </a:bodyPr>
          <a:lstStyle/>
          <a:p>
            <a:r>
              <a:rPr lang="en-US" sz="2133" dirty="0">
                <a:solidFill>
                  <a:schemeClr val="bg1"/>
                </a:solidFill>
              </a:rPr>
              <a:t> </a:t>
            </a:r>
          </a:p>
        </p:txBody>
      </p:sp>
      <p:sp>
        <p:nvSpPr>
          <p:cNvPr id="21" name="TextBox 20">
            <a:extLst>
              <a:ext uri="{FF2B5EF4-FFF2-40B4-BE49-F238E27FC236}">
                <a16:creationId xmlns:a16="http://schemas.microsoft.com/office/drawing/2014/main" id="{05C44517-A738-4880-99C9-4C21E6314E84}"/>
              </a:ext>
            </a:extLst>
          </p:cNvPr>
          <p:cNvSpPr txBox="1"/>
          <p:nvPr/>
        </p:nvSpPr>
        <p:spPr>
          <a:xfrm>
            <a:off x="802455" y="1341211"/>
            <a:ext cx="3781595" cy="246221"/>
          </a:xfrm>
          <a:prstGeom prst="rect">
            <a:avLst/>
          </a:prstGeom>
          <a:noFill/>
        </p:spPr>
        <p:txBody>
          <a:bodyPr wrap="square" lIns="0" tIns="0" rIns="0" bIns="0" rtlCol="0">
            <a:spAutoFit/>
          </a:bodyPr>
          <a:lstStyle/>
          <a:p>
            <a:r>
              <a:rPr lang="en-US" sz="1600" b="1" dirty="0">
                <a:solidFill>
                  <a:schemeClr val="bg1"/>
                </a:solidFill>
              </a:rPr>
              <a:t>HIVTSQs Total Score*</a:t>
            </a:r>
            <a:endParaRPr lang="en-US" sz="1600" dirty="0"/>
          </a:p>
        </p:txBody>
      </p:sp>
      <p:sp>
        <p:nvSpPr>
          <p:cNvPr id="28" name="TextBox 27">
            <a:extLst>
              <a:ext uri="{FF2B5EF4-FFF2-40B4-BE49-F238E27FC236}">
                <a16:creationId xmlns:a16="http://schemas.microsoft.com/office/drawing/2014/main" id="{DF1AF750-D94B-4E59-BCB4-37E9FAF30FF9}"/>
              </a:ext>
            </a:extLst>
          </p:cNvPr>
          <p:cNvSpPr txBox="1"/>
          <p:nvPr/>
        </p:nvSpPr>
        <p:spPr>
          <a:xfrm>
            <a:off x="3791575" y="1341211"/>
            <a:ext cx="304800" cy="246221"/>
          </a:xfrm>
          <a:prstGeom prst="rect">
            <a:avLst/>
          </a:prstGeom>
          <a:noFill/>
        </p:spPr>
        <p:txBody>
          <a:bodyPr wrap="square" lIns="0" tIns="0" rIns="0" bIns="0" rtlCol="0" anchor="ctr">
            <a:spAutoFit/>
          </a:bodyPr>
          <a:lstStyle/>
          <a:p>
            <a:r>
              <a:rPr lang="en-US" sz="1600" b="1" dirty="0">
                <a:solidFill>
                  <a:schemeClr val="bg1"/>
                </a:solidFill>
              </a:rPr>
              <a:t>0</a:t>
            </a:r>
            <a:endParaRPr lang="en-US" sz="1867" dirty="0"/>
          </a:p>
        </p:txBody>
      </p:sp>
      <p:sp>
        <p:nvSpPr>
          <p:cNvPr id="51" name="Right Brace 50">
            <a:extLst>
              <a:ext uri="{FF2B5EF4-FFF2-40B4-BE49-F238E27FC236}">
                <a16:creationId xmlns:a16="http://schemas.microsoft.com/office/drawing/2014/main" id="{6A4A5DA4-CE2D-4803-9C59-695B971FC63B}"/>
              </a:ext>
            </a:extLst>
          </p:cNvPr>
          <p:cNvSpPr/>
          <p:nvPr/>
        </p:nvSpPr>
        <p:spPr>
          <a:xfrm>
            <a:off x="9272120" y="2207200"/>
            <a:ext cx="144726" cy="311400"/>
          </a:xfrm>
          <a:prstGeom prst="rightBrace">
            <a:avLst>
              <a:gd name="adj1" fmla="val 30692"/>
              <a:gd name="adj2" fmla="val 50000"/>
            </a:avLst>
          </a:prstGeom>
          <a:noFill/>
          <a:ln w="12700" cap="flat" cmpd="sng" algn="ctr">
            <a:solidFill>
              <a:srgbClr val="000000"/>
            </a:solidFill>
            <a:prstDash val="solid"/>
          </a:ln>
          <a:effectLst/>
        </p:spPr>
        <p:txBody>
          <a:bodyPr rtlCol="0" anchor="ctr"/>
          <a:lstStyle/>
          <a:p>
            <a:pPr algn="ctr" defTabSz="914354">
              <a:defRPr/>
            </a:pPr>
            <a:endParaRPr lang="en-US" sz="1351" kern="0" dirty="0">
              <a:latin typeface="Arial"/>
            </a:endParaRPr>
          </a:p>
        </p:txBody>
      </p:sp>
      <p:sp>
        <p:nvSpPr>
          <p:cNvPr id="60" name="Right Brace 59">
            <a:extLst>
              <a:ext uri="{FF2B5EF4-FFF2-40B4-BE49-F238E27FC236}">
                <a16:creationId xmlns:a16="http://schemas.microsoft.com/office/drawing/2014/main" id="{B42EEA85-295B-4B46-AEC1-E26BF820AC69}"/>
              </a:ext>
            </a:extLst>
          </p:cNvPr>
          <p:cNvSpPr/>
          <p:nvPr/>
        </p:nvSpPr>
        <p:spPr>
          <a:xfrm>
            <a:off x="9272118" y="3447114"/>
            <a:ext cx="144000" cy="313200"/>
          </a:xfrm>
          <a:prstGeom prst="rightBrace">
            <a:avLst>
              <a:gd name="adj1" fmla="val 33886"/>
              <a:gd name="adj2" fmla="val 50000"/>
            </a:avLst>
          </a:prstGeom>
          <a:noFill/>
          <a:ln w="12700" cap="flat" cmpd="sng" algn="ctr">
            <a:solidFill>
              <a:srgbClr val="000000"/>
            </a:solidFill>
            <a:prstDash val="solid"/>
          </a:ln>
          <a:effectLst/>
        </p:spPr>
        <p:txBody>
          <a:bodyPr rtlCol="0" anchor="ctr"/>
          <a:lstStyle/>
          <a:p>
            <a:pPr algn="ctr" defTabSz="914354">
              <a:defRPr/>
            </a:pPr>
            <a:endParaRPr lang="en-US" sz="1351" kern="0" dirty="0">
              <a:solidFill>
                <a:srgbClr val="000000"/>
              </a:solidFill>
              <a:latin typeface="Arial"/>
            </a:endParaRPr>
          </a:p>
        </p:txBody>
      </p:sp>
      <p:sp>
        <p:nvSpPr>
          <p:cNvPr id="25" name="TextBox 24">
            <a:extLst>
              <a:ext uri="{FF2B5EF4-FFF2-40B4-BE49-F238E27FC236}">
                <a16:creationId xmlns:a16="http://schemas.microsoft.com/office/drawing/2014/main" id="{7664B4C4-D25B-4B14-B91F-7D12D9DCD7C7}"/>
              </a:ext>
            </a:extLst>
          </p:cNvPr>
          <p:cNvSpPr txBox="1"/>
          <p:nvPr/>
        </p:nvSpPr>
        <p:spPr>
          <a:xfrm>
            <a:off x="9604019" y="2278092"/>
            <a:ext cx="2418420" cy="215444"/>
          </a:xfrm>
          <a:prstGeom prst="rect">
            <a:avLst/>
          </a:prstGeom>
          <a:noFill/>
        </p:spPr>
        <p:txBody>
          <a:bodyPr wrap="square" lIns="0" tIns="0" rIns="0" bIns="0" rtlCol="0" anchor="ctr">
            <a:spAutoFit/>
          </a:bodyPr>
          <a:lstStyle/>
          <a:p>
            <a:pPr defTabSz="914354">
              <a:defRPr/>
            </a:pPr>
            <a:r>
              <a:rPr lang="en-US" sz="1400" kern="0" dirty="0">
                <a:latin typeface="Arial"/>
              </a:rPr>
              <a:t>5.39 (4.17–6.60), p&lt;0.001</a:t>
            </a:r>
          </a:p>
        </p:txBody>
      </p:sp>
      <p:sp>
        <p:nvSpPr>
          <p:cNvPr id="26" name="TextBox 25">
            <a:extLst>
              <a:ext uri="{FF2B5EF4-FFF2-40B4-BE49-F238E27FC236}">
                <a16:creationId xmlns:a16="http://schemas.microsoft.com/office/drawing/2014/main" id="{AE2C8A92-B13D-491C-A40F-5B3D1737676C}"/>
              </a:ext>
            </a:extLst>
          </p:cNvPr>
          <p:cNvSpPr txBox="1"/>
          <p:nvPr/>
        </p:nvSpPr>
        <p:spPr>
          <a:xfrm>
            <a:off x="9586386" y="3490115"/>
            <a:ext cx="2366432" cy="215444"/>
          </a:xfrm>
          <a:prstGeom prst="rect">
            <a:avLst/>
          </a:prstGeom>
          <a:noFill/>
        </p:spPr>
        <p:txBody>
          <a:bodyPr wrap="square" lIns="0" tIns="0" rIns="0" bIns="0" rtlCol="0" anchor="ctr">
            <a:spAutoFit/>
          </a:bodyPr>
          <a:lstStyle/>
          <a:p>
            <a:pPr defTabSz="914354">
              <a:defRPr/>
            </a:pPr>
            <a:r>
              <a:rPr lang="en-US" sz="1400" kern="0" dirty="0">
                <a:solidFill>
                  <a:srgbClr val="000000"/>
                </a:solidFill>
                <a:latin typeface="Arial"/>
              </a:rPr>
              <a:t>5.68 (4.37–6.98), p&lt;0.001</a:t>
            </a:r>
          </a:p>
        </p:txBody>
      </p:sp>
      <p:sp>
        <p:nvSpPr>
          <p:cNvPr id="27" name="TextBox 26">
            <a:extLst>
              <a:ext uri="{FF2B5EF4-FFF2-40B4-BE49-F238E27FC236}">
                <a16:creationId xmlns:a16="http://schemas.microsoft.com/office/drawing/2014/main" id="{C2447087-A431-4D87-A829-8BF3FF95DED1}"/>
              </a:ext>
            </a:extLst>
          </p:cNvPr>
          <p:cNvSpPr txBox="1"/>
          <p:nvPr/>
        </p:nvSpPr>
        <p:spPr>
          <a:xfrm flipH="1">
            <a:off x="9894470" y="1750091"/>
            <a:ext cx="1818901" cy="215444"/>
          </a:xfrm>
          <a:prstGeom prst="rect">
            <a:avLst/>
          </a:prstGeom>
          <a:noFill/>
        </p:spPr>
        <p:txBody>
          <a:bodyPr wrap="square" lIns="0" tIns="0" rIns="0" bIns="0" rtlCol="0">
            <a:spAutoFit/>
          </a:bodyPr>
          <a:lstStyle/>
          <a:p>
            <a:r>
              <a:rPr lang="en-US" sz="1400" b="1" dirty="0"/>
              <a:t>Difference (95%CI)</a:t>
            </a:r>
          </a:p>
        </p:txBody>
      </p:sp>
      <p:sp>
        <p:nvSpPr>
          <p:cNvPr id="4" name="Parallelogram 3">
            <a:extLst>
              <a:ext uri="{FF2B5EF4-FFF2-40B4-BE49-F238E27FC236}">
                <a16:creationId xmlns:a16="http://schemas.microsoft.com/office/drawing/2014/main" id="{F8453C0D-6394-42A1-B665-B8397A166735}"/>
              </a:ext>
            </a:extLst>
          </p:cNvPr>
          <p:cNvSpPr/>
          <p:nvPr/>
        </p:nvSpPr>
        <p:spPr>
          <a:xfrm>
            <a:off x="4062515" y="1220920"/>
            <a:ext cx="738073" cy="462116"/>
          </a:xfrm>
          <a:prstGeom prst="parallelogram">
            <a:avLst>
              <a:gd name="adj" fmla="val 1157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19301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A907EDC7-B38B-48F1-8F29-C54EACB332E1}"/>
              </a:ext>
            </a:extLst>
          </p:cNvPr>
          <p:cNvGraphicFramePr>
            <a:graphicFrameLocks noGrp="1"/>
          </p:cNvGraphicFramePr>
          <p:nvPr>
            <p:extLst>
              <p:ext uri="{D42A27DB-BD31-4B8C-83A1-F6EECF244321}">
                <p14:modId xmlns:p14="http://schemas.microsoft.com/office/powerpoint/2010/main" val="1667836956"/>
              </p:ext>
            </p:extLst>
          </p:nvPr>
        </p:nvGraphicFramePr>
        <p:xfrm>
          <a:off x="711200" y="1718363"/>
          <a:ext cx="11143488" cy="3928668"/>
        </p:xfrm>
        <a:graphic>
          <a:graphicData uri="http://schemas.openxmlformats.org/drawingml/2006/table">
            <a:tbl>
              <a:tblPr>
                <a:tableStyleId>{5C22544A-7EE6-4342-B048-85BDC9FD1C3A}</a:tableStyleId>
              </a:tblPr>
              <a:tblGrid>
                <a:gridCol w="5571744">
                  <a:extLst>
                    <a:ext uri="{9D8B030D-6E8A-4147-A177-3AD203B41FA5}">
                      <a16:colId xmlns:a16="http://schemas.microsoft.com/office/drawing/2014/main" val="3314838461"/>
                    </a:ext>
                  </a:extLst>
                </a:gridCol>
                <a:gridCol w="5571744">
                  <a:extLst>
                    <a:ext uri="{9D8B030D-6E8A-4147-A177-3AD203B41FA5}">
                      <a16:colId xmlns:a16="http://schemas.microsoft.com/office/drawing/2014/main" val="1643719719"/>
                    </a:ext>
                  </a:extLst>
                </a:gridCol>
              </a:tblGrid>
              <a:tr h="327389">
                <a:tc>
                  <a:txBody>
                    <a:bodyPr/>
                    <a:lstStyle/>
                    <a:p>
                      <a:pPr algn="r" fontAlgn="b"/>
                      <a:r>
                        <a:rPr lang="en-GB" sz="1200" u="none" strike="noStrike" dirty="0">
                          <a:effectLst/>
                        </a:rPr>
                        <a:t>Your willingness to continue with your present form of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259301"/>
                  </a:ext>
                </a:extLst>
              </a:tr>
              <a:tr h="327389">
                <a:tc>
                  <a:txBody>
                    <a:bodyPr/>
                    <a:lstStyle/>
                    <a:p>
                      <a:pPr algn="r" fontAlgn="b"/>
                      <a:r>
                        <a:rPr lang="en-GB" sz="1200" u="none" strike="noStrike" dirty="0">
                          <a:effectLst/>
                        </a:rPr>
                        <a:t>The flexibility of your treatment recently?</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778219"/>
                  </a:ext>
                </a:extLst>
              </a:tr>
              <a:tr h="327389">
                <a:tc>
                  <a:txBody>
                    <a:bodyPr/>
                    <a:lstStyle/>
                    <a:p>
                      <a:pPr algn="r" fontAlgn="b"/>
                      <a:r>
                        <a:rPr lang="en-GB" sz="1200" u="none" strike="noStrike" dirty="0">
                          <a:effectLst/>
                        </a:rPr>
                        <a:t>The convenience of your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0989975"/>
                  </a:ext>
                </a:extLst>
              </a:tr>
              <a:tr h="327389">
                <a:tc>
                  <a:txBody>
                    <a:bodyPr/>
                    <a:lstStyle/>
                    <a:p>
                      <a:pPr algn="r" fontAlgn="b"/>
                      <a:r>
                        <a:rPr lang="en-GB" sz="1200" u="none" strike="noStrike" dirty="0">
                          <a:solidFill>
                            <a:srgbClr val="FF0000"/>
                          </a:solidFill>
                          <a:effectLst/>
                        </a:rPr>
                        <a:t>How easy or difficult your treatment has been recently?</a:t>
                      </a:r>
                      <a:r>
                        <a:rPr lang="en-GB" sz="1200" u="none" strike="noStrike" baseline="30000" dirty="0">
                          <a:solidFill>
                            <a:srgbClr val="FF0000"/>
                          </a:solidFill>
                          <a:effectLst/>
                          <a:latin typeface="Arial" panose="020B0604020202020204" pitchFamily="34" charset="0"/>
                          <a:cs typeface="Arial" panose="020B0604020202020204" pitchFamily="34" charset="0"/>
                        </a:rPr>
                        <a:t>†</a:t>
                      </a:r>
                      <a:endParaRPr lang="en-GB" sz="1200" b="0" i="0" u="none" strike="noStrike" baseline="30000" dirty="0">
                        <a:solidFill>
                          <a:srgbClr val="FF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0802100"/>
                  </a:ext>
                </a:extLst>
              </a:tr>
              <a:tr h="327389">
                <a:tc>
                  <a:txBody>
                    <a:bodyPr/>
                    <a:lstStyle/>
                    <a:p>
                      <a:pPr algn="r" fontAlgn="b"/>
                      <a:r>
                        <a:rPr lang="en-GB" sz="1200" u="none" strike="noStrike" dirty="0">
                          <a:effectLst/>
                        </a:rPr>
                        <a:t> The extent to which the treatment fits in with your lifestyle?</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810399"/>
                  </a:ext>
                </a:extLst>
              </a:tr>
              <a:tr h="327389">
                <a:tc>
                  <a:txBody>
                    <a:bodyPr/>
                    <a:lstStyle/>
                    <a:p>
                      <a:pPr algn="r" fontAlgn="b"/>
                      <a:r>
                        <a:rPr lang="en-GB" sz="1200" u="none" strike="noStrike" dirty="0">
                          <a:effectLst/>
                        </a:rPr>
                        <a:t>Your current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0946653"/>
                  </a:ext>
                </a:extLst>
              </a:tr>
              <a:tr h="327389">
                <a:tc>
                  <a:txBody>
                    <a:bodyPr/>
                    <a:lstStyle/>
                    <a:p>
                      <a:pPr algn="r" fontAlgn="b"/>
                      <a:r>
                        <a:rPr lang="en-GB" sz="1200" u="none" strike="noStrike" dirty="0">
                          <a:effectLst/>
                        </a:rPr>
                        <a:t>Your willingness to recommend the treatment to someone else for HIV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9487499"/>
                  </a:ext>
                </a:extLst>
              </a:tr>
              <a:tr h="327389">
                <a:tc>
                  <a:txBody>
                    <a:bodyPr/>
                    <a:lstStyle/>
                    <a:p>
                      <a:pPr algn="r" fontAlgn="b"/>
                      <a:r>
                        <a:rPr lang="en-GB" sz="1200" u="none" strike="noStrike" dirty="0">
                          <a:effectLst/>
                        </a:rPr>
                        <a:t>The demands made by your current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6335075"/>
                  </a:ext>
                </a:extLst>
              </a:tr>
              <a:tr h="327389">
                <a:tc>
                  <a:txBody>
                    <a:bodyPr/>
                    <a:lstStyle/>
                    <a:p>
                      <a:pPr algn="r" fontAlgn="b"/>
                      <a:r>
                        <a:rPr lang="en-GB" sz="1200" u="none" strike="noStrike" dirty="0">
                          <a:effectLst/>
                        </a:rPr>
                        <a:t>Any side effects of your present treatment?</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308388"/>
                  </a:ext>
                </a:extLst>
              </a:tr>
              <a:tr h="327389">
                <a:tc>
                  <a:txBody>
                    <a:bodyPr/>
                    <a:lstStyle/>
                    <a:p>
                      <a:pPr algn="r" fontAlgn="b"/>
                      <a:r>
                        <a:rPr lang="en-GB" sz="1200" u="none" strike="noStrike" dirty="0">
                          <a:effectLst/>
                        </a:rPr>
                        <a:t> Your understanding of your HIV?</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6074934"/>
                  </a:ext>
                </a:extLst>
              </a:tr>
              <a:tr h="327389">
                <a:tc>
                  <a:txBody>
                    <a:bodyPr/>
                    <a:lstStyle/>
                    <a:p>
                      <a:pPr algn="r" fontAlgn="b"/>
                      <a:r>
                        <a:rPr lang="en-GB" sz="1200" u="none" strike="noStrike" dirty="0">
                          <a:effectLst/>
                        </a:rPr>
                        <a:t>Your control of your HIV?</a:t>
                      </a:r>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1717158"/>
                  </a:ext>
                </a:extLst>
              </a:tr>
              <a:tr h="327389">
                <a:tc>
                  <a:txBody>
                    <a:bodyPr/>
                    <a:lstStyle/>
                    <a:p>
                      <a:pPr algn="r" fontAlgn="b"/>
                      <a:r>
                        <a:rPr lang="en-GB" sz="1200" u="none" strike="noStrike" dirty="0">
                          <a:solidFill>
                            <a:srgbClr val="FF0000"/>
                          </a:solidFill>
                          <a:effectLst/>
                        </a:rPr>
                        <a:t>The amount of discomfort or pain involved with your treatment?*</a:t>
                      </a:r>
                      <a:r>
                        <a:rPr lang="en-GB" sz="1200" u="none" strike="noStrike" baseline="30000" dirty="0">
                          <a:solidFill>
                            <a:srgbClr val="FF0000"/>
                          </a:solidFill>
                          <a:effectLst/>
                          <a:latin typeface="Arial" panose="020B0604020202020204" pitchFamily="34" charset="0"/>
                          <a:cs typeface="Arial" panose="020B0604020202020204" pitchFamily="34" charset="0"/>
                        </a:rPr>
                        <a:t>†</a:t>
                      </a:r>
                      <a:endParaRPr lang="en-GB" sz="1200" b="0" i="0" u="none" strike="noStrike" baseline="30000" dirty="0">
                        <a:solidFill>
                          <a:srgbClr val="FF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1200" b="0" i="0" u="none" strike="noStrike" dirty="0">
                        <a:solidFill>
                          <a:srgbClr val="000000"/>
                        </a:solidFill>
                        <a:effectLst/>
                        <a:latin typeface="Calibri" panose="020F0502020204030204" pitchFamily="34" charset="0"/>
                      </a:endParaRPr>
                    </a:p>
                  </a:txBody>
                  <a:tcPr marL="3347" marR="3347" marT="3347" marB="0" anchor="ctr">
                    <a:lnL w="12700" cmpd="sng">
                      <a:noFill/>
                    </a:lnL>
                    <a:lnR w="12700" cmpd="sng">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5378651"/>
                  </a:ext>
                </a:extLst>
              </a:tr>
            </a:tbl>
          </a:graphicData>
        </a:graphic>
      </p:graphicFrame>
      <p:sp>
        <p:nvSpPr>
          <p:cNvPr id="3" name="Title 2">
            <a:extLst>
              <a:ext uri="{FF2B5EF4-FFF2-40B4-BE49-F238E27FC236}">
                <a16:creationId xmlns:a16="http://schemas.microsoft.com/office/drawing/2014/main" id="{7DD38577-BF3D-4353-9000-E71191B094D3}"/>
              </a:ext>
            </a:extLst>
          </p:cNvPr>
          <p:cNvSpPr>
            <a:spLocks noGrp="1"/>
          </p:cNvSpPr>
          <p:nvPr>
            <p:ph type="title"/>
          </p:nvPr>
        </p:nvSpPr>
        <p:spPr/>
        <p:txBody>
          <a:bodyPr/>
          <a:lstStyle/>
          <a:p>
            <a:r>
              <a:rPr lang="en-GB" sz="2600" dirty="0"/>
              <a:t>ATLAS CAB + RPV LA Participants Show Greater Improvement on the Majority of Treatment Satisfaction Items (HIVTSQ) </a:t>
            </a:r>
          </a:p>
        </p:txBody>
      </p:sp>
      <p:sp>
        <p:nvSpPr>
          <p:cNvPr id="4" name="Text Placeholder 3">
            <a:extLst>
              <a:ext uri="{FF2B5EF4-FFF2-40B4-BE49-F238E27FC236}">
                <a16:creationId xmlns:a16="http://schemas.microsoft.com/office/drawing/2014/main" id="{8B52F4B8-D83F-49C1-8FBE-C24BE55B5686}"/>
              </a:ext>
            </a:extLst>
          </p:cNvPr>
          <p:cNvSpPr>
            <a:spLocks noGrp="1"/>
          </p:cNvSpPr>
          <p:nvPr>
            <p:ph type="body" sz="quarter" idx="11"/>
          </p:nvPr>
        </p:nvSpPr>
        <p:spPr>
          <a:xfrm>
            <a:off x="730202" y="6105448"/>
            <a:ext cx="11143488" cy="182880"/>
          </a:xfrm>
        </p:spPr>
        <p:txBody>
          <a:bodyPr/>
          <a:lstStyle/>
          <a:p>
            <a:r>
              <a:rPr lang="en-US" dirty="0"/>
              <a:t>Murray M, </a:t>
            </a:r>
            <a:r>
              <a:rPr lang="en-US" altLang="en-US" dirty="0"/>
              <a:t>et al. IAS 2019; Mexico City, Mexico. Oral MOAB0103.</a:t>
            </a:r>
          </a:p>
          <a:p>
            <a:r>
              <a:rPr lang="en-US" altLang="en-US" sz="1100" dirty="0"/>
              <a:t>ATLAS PRO slides can be downloaded at </a:t>
            </a:r>
            <a:r>
              <a:rPr lang="en-US" sz="1100" b="1" u="sng" dirty="0"/>
              <a:t>http://bit.ly/atlaspros </a:t>
            </a:r>
            <a:endParaRPr lang="en-US" sz="1100" b="1" dirty="0"/>
          </a:p>
        </p:txBody>
      </p:sp>
      <p:sp>
        <p:nvSpPr>
          <p:cNvPr id="11" name="Text Placeholder 10">
            <a:extLst>
              <a:ext uri="{FF2B5EF4-FFF2-40B4-BE49-F238E27FC236}">
                <a16:creationId xmlns:a16="http://schemas.microsoft.com/office/drawing/2014/main" id="{CA0936D8-ED58-4717-A3F6-C7251891CC37}"/>
              </a:ext>
            </a:extLst>
          </p:cNvPr>
          <p:cNvSpPr>
            <a:spLocks noGrp="1"/>
          </p:cNvSpPr>
          <p:nvPr>
            <p:ph type="body" sz="quarter" idx="13"/>
          </p:nvPr>
        </p:nvSpPr>
        <p:spPr>
          <a:xfrm>
            <a:off x="524256" y="5979863"/>
            <a:ext cx="11143488" cy="365760"/>
          </a:xfrm>
        </p:spPr>
        <p:txBody>
          <a:bodyPr/>
          <a:lstStyle/>
          <a:p>
            <a:pPr>
              <a:spcAft>
                <a:spcPts val="0"/>
              </a:spcAft>
            </a:pPr>
            <a:r>
              <a:rPr lang="en-GB" sz="1000" dirty="0"/>
              <a:t>*”Pain/discomfort” question was not included as part of the total score;</a:t>
            </a:r>
          </a:p>
          <a:p>
            <a:pPr>
              <a:spcAft>
                <a:spcPts val="0"/>
              </a:spcAft>
            </a:pPr>
            <a:r>
              <a:rPr lang="en-GB" sz="1000" baseline="30000" dirty="0"/>
              <a:t>†</a:t>
            </a:r>
            <a:r>
              <a:rPr lang="en-GB" sz="1000" dirty="0"/>
              <a:t>HIVTSQ was adapted to include two additional questions relating to injectable treatment.</a:t>
            </a:r>
            <a:br>
              <a:rPr lang="en-GB" sz="1000" dirty="0"/>
            </a:br>
            <a:r>
              <a:rPr lang="en-GB" sz="1000" dirty="0"/>
              <a:t>CAB, cabotegravir; CAR, current antiretroviral; HIVTSQs, HIV Treatment Satisfaction Questionnaire (Status); </a:t>
            </a:r>
          </a:p>
          <a:p>
            <a:pPr>
              <a:spcAft>
                <a:spcPts val="0"/>
              </a:spcAft>
            </a:pPr>
            <a:r>
              <a:rPr lang="en-GB" sz="1000" dirty="0"/>
              <a:t>LA, long-acting; RPV, </a:t>
            </a:r>
            <a:r>
              <a:rPr lang="en-GB" sz="1000" dirty="0" err="1"/>
              <a:t>rilpivirine</a:t>
            </a:r>
            <a:r>
              <a:rPr lang="en-GB" sz="1000" dirty="0"/>
              <a:t>; SD, standard deviation.</a:t>
            </a:r>
          </a:p>
        </p:txBody>
      </p:sp>
      <p:sp>
        <p:nvSpPr>
          <p:cNvPr id="2" name="Arrow: Right 1">
            <a:extLst>
              <a:ext uri="{FF2B5EF4-FFF2-40B4-BE49-F238E27FC236}">
                <a16:creationId xmlns:a16="http://schemas.microsoft.com/office/drawing/2014/main" id="{24D6228F-F8F2-45E3-AAAB-ABCC10FEAB6A}"/>
              </a:ext>
            </a:extLst>
          </p:cNvPr>
          <p:cNvSpPr/>
          <p:nvPr/>
        </p:nvSpPr>
        <p:spPr>
          <a:xfrm>
            <a:off x="7843520" y="5594553"/>
            <a:ext cx="4026217" cy="453709"/>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Arial"/>
                <a:ea typeface="+mn-ea"/>
                <a:cs typeface="+mn-cs"/>
              </a:rPr>
              <a:t>Improvement</a:t>
            </a:r>
          </a:p>
        </p:txBody>
      </p:sp>
      <p:sp>
        <p:nvSpPr>
          <p:cNvPr id="17" name="Arrow: Left 16">
            <a:extLst>
              <a:ext uri="{FF2B5EF4-FFF2-40B4-BE49-F238E27FC236}">
                <a16:creationId xmlns:a16="http://schemas.microsoft.com/office/drawing/2014/main" id="{B19EB43D-5643-46E7-91A6-8C9D6243BCFE}"/>
              </a:ext>
            </a:extLst>
          </p:cNvPr>
          <p:cNvSpPr/>
          <p:nvPr/>
        </p:nvSpPr>
        <p:spPr>
          <a:xfrm>
            <a:off x="6096000" y="5594553"/>
            <a:ext cx="1747520" cy="453600"/>
          </a:xfrm>
          <a:prstGeom prst="leftArrow">
            <a:avLst/>
          </a:prstGeom>
          <a:solidFill>
            <a:srgbClr val="E31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Arial"/>
                <a:ea typeface="+mn-ea"/>
                <a:cs typeface="+mn-cs"/>
              </a:rPr>
              <a:t>Deterioration</a:t>
            </a:r>
          </a:p>
        </p:txBody>
      </p:sp>
      <p:sp>
        <p:nvSpPr>
          <p:cNvPr id="6" name="TextBox 5">
            <a:extLst>
              <a:ext uri="{FF2B5EF4-FFF2-40B4-BE49-F238E27FC236}">
                <a16:creationId xmlns:a16="http://schemas.microsoft.com/office/drawing/2014/main" id="{1137A45C-D16D-9A4F-A8C9-7F70F5BDB59D}"/>
              </a:ext>
            </a:extLst>
          </p:cNvPr>
          <p:cNvSpPr txBox="1"/>
          <p:nvPr/>
        </p:nvSpPr>
        <p:spPr>
          <a:xfrm>
            <a:off x="711200" y="1465854"/>
            <a:ext cx="3995225" cy="24622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a:ea typeface="+mn-ea"/>
                <a:cs typeface="+mn-cs"/>
              </a:rPr>
              <a:t>How satisfied are you with:</a:t>
            </a:r>
          </a:p>
        </p:txBody>
      </p:sp>
      <p:sp>
        <p:nvSpPr>
          <p:cNvPr id="5" name="TextBox 4">
            <a:extLst>
              <a:ext uri="{FF2B5EF4-FFF2-40B4-BE49-F238E27FC236}">
                <a16:creationId xmlns:a16="http://schemas.microsoft.com/office/drawing/2014/main" id="{B7AF55F4-2819-49F9-8D9B-24DB830A3D1C}"/>
              </a:ext>
            </a:extLst>
          </p:cNvPr>
          <p:cNvSpPr txBox="1"/>
          <p:nvPr/>
        </p:nvSpPr>
        <p:spPr>
          <a:xfrm>
            <a:off x="4872694" y="1243007"/>
            <a:ext cx="6797325" cy="215444"/>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Arial"/>
                <a:ea typeface="+mn-ea"/>
                <a:cs typeface="+mn-cs"/>
              </a:rPr>
              <a:t>Mean HIVTSQs Change From Baseline Item Scores at Week 44</a:t>
            </a:r>
          </a:p>
        </p:txBody>
      </p:sp>
      <p:graphicFrame>
        <p:nvGraphicFramePr>
          <p:cNvPr id="12" name="Content Placeholder 9">
            <a:extLst>
              <a:ext uri="{FF2B5EF4-FFF2-40B4-BE49-F238E27FC236}">
                <a16:creationId xmlns:a16="http://schemas.microsoft.com/office/drawing/2014/main" id="{31E8A75B-EB32-4290-9E45-F8EB52057AA4}"/>
              </a:ext>
            </a:extLst>
          </p:cNvPr>
          <p:cNvGraphicFramePr>
            <a:graphicFrameLocks/>
          </p:cNvGraphicFramePr>
          <p:nvPr>
            <p:extLst>
              <p:ext uri="{D42A27DB-BD31-4B8C-83A1-F6EECF244321}">
                <p14:modId xmlns:p14="http://schemas.microsoft.com/office/powerpoint/2010/main" val="2993438600"/>
              </p:ext>
            </p:extLst>
          </p:nvPr>
        </p:nvGraphicFramePr>
        <p:xfrm>
          <a:off x="6301946" y="1383710"/>
          <a:ext cx="5741758" cy="43362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7681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ADFB7-089F-490E-B6C9-4AD02EA08609}"/>
              </a:ext>
            </a:extLst>
          </p:cNvPr>
          <p:cNvSpPr>
            <a:spLocks noGrp="1"/>
          </p:cNvSpPr>
          <p:nvPr>
            <p:ph type="title"/>
          </p:nvPr>
        </p:nvSpPr>
        <p:spPr/>
        <p:txBody>
          <a:bodyPr/>
          <a:lstStyle/>
          <a:p>
            <a:r>
              <a:rPr lang="en-US" dirty="0"/>
              <a:t>ATLAS LA Participants Preferred CAB + RPV LA to Daily Oral Therapy (Preference)</a:t>
            </a:r>
          </a:p>
        </p:txBody>
      </p:sp>
      <p:sp>
        <p:nvSpPr>
          <p:cNvPr id="63" name="Text Placeholder 2">
            <a:extLst>
              <a:ext uri="{FF2B5EF4-FFF2-40B4-BE49-F238E27FC236}">
                <a16:creationId xmlns:a16="http://schemas.microsoft.com/office/drawing/2014/main" id="{21169119-FCF1-4727-A749-8964F7B1D643}"/>
              </a:ext>
            </a:extLst>
          </p:cNvPr>
          <p:cNvSpPr>
            <a:spLocks noGrp="1"/>
          </p:cNvSpPr>
          <p:nvPr>
            <p:ph type="body" sz="quarter" idx="11"/>
          </p:nvPr>
        </p:nvSpPr>
        <p:spPr>
          <a:xfrm>
            <a:off x="858981" y="6076124"/>
            <a:ext cx="11143488" cy="182880"/>
          </a:xfrm>
        </p:spPr>
        <p:txBody>
          <a:bodyPr/>
          <a:lstStyle/>
          <a:p>
            <a:r>
              <a:rPr lang="en-US" dirty="0"/>
              <a:t>Murray M, </a:t>
            </a:r>
            <a:r>
              <a:rPr lang="en-US" altLang="en-US" dirty="0"/>
              <a:t>et al. IAS 2019; Mexico City, Mexico. Oral MOAB0103.</a:t>
            </a:r>
          </a:p>
          <a:p>
            <a:r>
              <a:rPr lang="en-US" altLang="en-US" sz="1100" dirty="0"/>
              <a:t>ATLAS PRO slides can be downloaded at </a:t>
            </a:r>
            <a:r>
              <a:rPr lang="en-US" sz="1100" b="1" u="sng" dirty="0"/>
              <a:t>http://bit.ly/atlaspros </a:t>
            </a:r>
            <a:endParaRPr lang="en-US" sz="1100" b="1" dirty="0"/>
          </a:p>
          <a:p>
            <a:endParaRPr lang="en-US" altLang="en-US" dirty="0"/>
          </a:p>
        </p:txBody>
      </p:sp>
      <p:sp>
        <p:nvSpPr>
          <p:cNvPr id="5" name="Text Placeholder 4">
            <a:extLst>
              <a:ext uri="{FF2B5EF4-FFF2-40B4-BE49-F238E27FC236}">
                <a16:creationId xmlns:a16="http://schemas.microsoft.com/office/drawing/2014/main" id="{35049905-4B4F-4F00-B586-4AFC8E7CFDB0}"/>
              </a:ext>
            </a:extLst>
          </p:cNvPr>
          <p:cNvSpPr>
            <a:spLocks noGrp="1"/>
          </p:cNvSpPr>
          <p:nvPr>
            <p:ph type="body" sz="quarter" idx="13"/>
          </p:nvPr>
        </p:nvSpPr>
        <p:spPr>
          <a:xfrm>
            <a:off x="524256" y="5582954"/>
            <a:ext cx="11143488" cy="365760"/>
          </a:xfrm>
        </p:spPr>
        <p:txBody>
          <a:bodyPr/>
          <a:lstStyle/>
          <a:p>
            <a:pPr>
              <a:spcAft>
                <a:spcPts val="0"/>
              </a:spcAft>
            </a:pPr>
            <a:r>
              <a:rPr lang="en-US" sz="1000" dirty="0"/>
              <a:t>*Out of the ITT-E population, 273/308 (88%) had a recorded response to the preference question at Week 48; 266/308 (86%) preferred monthly injection; 7/308 (2%) preferred daily oral.</a:t>
            </a:r>
          </a:p>
          <a:p>
            <a:pPr>
              <a:spcAft>
                <a:spcPts val="0"/>
              </a:spcAft>
            </a:pPr>
            <a:r>
              <a:rPr lang="en-US" sz="1000" dirty="0"/>
              <a:t>CAB, cabotegravir; CAR, current antiretroviral;</a:t>
            </a:r>
            <a:r>
              <a:rPr lang="en-US" altLang="en-US" sz="1000" dirty="0"/>
              <a:t> </a:t>
            </a:r>
            <a:r>
              <a:rPr lang="en-US" sz="1000" dirty="0"/>
              <a:t>ITT, intention-to-treat exposed; LA, long-acting; </a:t>
            </a:r>
            <a:r>
              <a:rPr lang="en-US" altLang="en-US" sz="1000" dirty="0"/>
              <a:t>RPV, rilpivirine.</a:t>
            </a:r>
          </a:p>
        </p:txBody>
      </p:sp>
      <p:graphicFrame>
        <p:nvGraphicFramePr>
          <p:cNvPr id="9" name="Chart 8">
            <a:extLst>
              <a:ext uri="{FF2B5EF4-FFF2-40B4-BE49-F238E27FC236}">
                <a16:creationId xmlns:a16="http://schemas.microsoft.com/office/drawing/2014/main" id="{681421CA-9B9D-458F-9705-EDAFFA5FBE0E}"/>
              </a:ext>
            </a:extLst>
          </p:cNvPr>
          <p:cNvGraphicFramePr/>
          <p:nvPr>
            <p:extLst>
              <p:ext uri="{D42A27DB-BD31-4B8C-83A1-F6EECF244321}">
                <p14:modId xmlns:p14="http://schemas.microsoft.com/office/powerpoint/2010/main" val="2886244964"/>
              </p:ext>
            </p:extLst>
          </p:nvPr>
        </p:nvGraphicFramePr>
        <p:xfrm>
          <a:off x="4848161" y="1538923"/>
          <a:ext cx="6805123" cy="3845535"/>
        </p:xfrm>
        <a:graphic>
          <a:graphicData uri="http://schemas.openxmlformats.org/drawingml/2006/chart">
            <c:chart xmlns:c="http://schemas.openxmlformats.org/drawingml/2006/chart" xmlns:r="http://schemas.openxmlformats.org/officeDocument/2006/relationships" r:id="rId3"/>
          </a:graphicData>
        </a:graphic>
      </p:graphicFrame>
      <p:sp>
        <p:nvSpPr>
          <p:cNvPr id="4" name="Speech Bubble: Rectangle with Corners Rounded 3">
            <a:extLst>
              <a:ext uri="{FF2B5EF4-FFF2-40B4-BE49-F238E27FC236}">
                <a16:creationId xmlns:a16="http://schemas.microsoft.com/office/drawing/2014/main" id="{5C0EBEEE-9AA7-4F11-A283-8F156750B8B9}"/>
              </a:ext>
            </a:extLst>
          </p:cNvPr>
          <p:cNvSpPr/>
          <p:nvPr/>
        </p:nvSpPr>
        <p:spPr>
          <a:xfrm>
            <a:off x="1098468" y="2602477"/>
            <a:ext cx="4482934" cy="2197371"/>
          </a:xfrm>
          <a:prstGeom prst="wedgeRoundRectCallout">
            <a:avLst>
              <a:gd name="adj1" fmla="val 67738"/>
              <a:gd name="adj2" fmla="val -1801"/>
              <a:gd name="adj3" fmla="val 16667"/>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000000"/>
                </a:solidFill>
                <a:effectLst/>
                <a:uLnTx/>
                <a:uFillTx/>
                <a:latin typeface="Arial"/>
                <a:ea typeface="+mn-ea"/>
                <a:cs typeface="+mn-cs"/>
              </a:rPr>
              <a:t>“For the past 44 weeks you have received Long Acting injectable HIV medication every month. Today we would like you to compare your experience on the Long Acting injections with the oral medication you received prior to entering the study. </a:t>
            </a:r>
            <a:r>
              <a:rPr kumimoji="0" lang="en-GB" sz="1600" b="1" i="1" u="none" strike="noStrike" kern="1200" cap="none" spc="0" normalizeH="0" baseline="0" noProof="0" dirty="0">
                <a:ln>
                  <a:noFill/>
                </a:ln>
                <a:solidFill>
                  <a:srgbClr val="000000"/>
                </a:solidFill>
                <a:effectLst/>
                <a:uLnTx/>
                <a:uFillTx/>
                <a:latin typeface="Arial"/>
                <a:ea typeface="+mn-ea"/>
                <a:cs typeface="+mn-cs"/>
              </a:rPr>
              <a:t>Which therapy do you prefer?</a:t>
            </a:r>
            <a:r>
              <a:rPr kumimoji="0" lang="en-GB" sz="1600" b="0" i="1" u="none" strike="noStrike" kern="1200" cap="none" spc="0" normalizeH="0" baseline="0" noProof="0" dirty="0">
                <a:ln>
                  <a:noFill/>
                </a:ln>
                <a:solidFill>
                  <a:srgbClr val="000000"/>
                </a:solidFill>
                <a:effectLst/>
                <a:uLnTx/>
                <a:uFillTx/>
                <a:latin typeface="Arial"/>
                <a:ea typeface="+mn-ea"/>
                <a:cs typeface="+mn-cs"/>
              </a:rPr>
              <a:t>”</a:t>
            </a:r>
          </a:p>
        </p:txBody>
      </p:sp>
    </p:spTree>
    <p:extLst>
      <p:ext uri="{BB962C8B-B14F-4D97-AF65-F5344CB8AC3E}">
        <p14:creationId xmlns:p14="http://schemas.microsoft.com/office/powerpoint/2010/main" val="3689621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1">
            <a:extLst>
              <a:ext uri="{FF2B5EF4-FFF2-40B4-BE49-F238E27FC236}">
                <a16:creationId xmlns:a16="http://schemas.microsoft.com/office/drawing/2014/main" id="{DB1B5D73-421F-41A2-A041-DD6A52FE03A5}"/>
              </a:ext>
            </a:extLst>
          </p:cNvPr>
          <p:cNvSpPr>
            <a:spLocks noGrp="1"/>
          </p:cNvSpPr>
          <p:nvPr>
            <p:ph idx="1"/>
          </p:nvPr>
        </p:nvSpPr>
        <p:spPr>
          <a:xfrm>
            <a:off x="531628" y="1350963"/>
            <a:ext cx="11323824" cy="4782286"/>
          </a:xfrm>
        </p:spPr>
        <p:txBody>
          <a:bodyPr/>
          <a:lstStyle/>
          <a:p>
            <a:pPr>
              <a:lnSpc>
                <a:spcPct val="110000"/>
              </a:lnSpc>
              <a:spcAft>
                <a:spcPts val="1200"/>
              </a:spcAft>
            </a:pPr>
            <a:r>
              <a:rPr lang="en-US" sz="2400" dirty="0"/>
              <a:t>High levels of overall acceptability indicate that LA treatment meets participants’ expectations and supports the therapeutic potential of monthly CAB + RPV LA</a:t>
            </a:r>
          </a:p>
          <a:p>
            <a:pPr>
              <a:lnSpc>
                <a:spcPct val="110000"/>
              </a:lnSpc>
              <a:spcAft>
                <a:spcPts val="1200"/>
              </a:spcAft>
            </a:pPr>
            <a:r>
              <a:rPr lang="en-US" altLang="en-US" sz="2400" dirty="0"/>
              <a:t>Most participants considered LA injections and ISRs to be “totally” or “very acceptable” and had </a:t>
            </a:r>
            <a:r>
              <a:rPr lang="en-US" sz="2400" dirty="0"/>
              <a:t>low rates of discontinuation </a:t>
            </a:r>
            <a:endParaRPr lang="en-US" altLang="en-US" sz="2400" dirty="0"/>
          </a:p>
          <a:p>
            <a:pPr>
              <a:lnSpc>
                <a:spcPct val="110000"/>
              </a:lnSpc>
              <a:spcAft>
                <a:spcPts val="1200"/>
              </a:spcAft>
            </a:pPr>
            <a:r>
              <a:rPr lang="en-US" altLang="en-US" sz="2400" dirty="0"/>
              <a:t>Of the participants who switched to the LA arm, 97% of CAB + RPV LA study participants preferred monthly IM administration over previous oral therapy and expressed high levels of treatment satisfaction</a:t>
            </a:r>
          </a:p>
          <a:p>
            <a:pPr marL="0" indent="0">
              <a:lnSpc>
                <a:spcPct val="110000"/>
              </a:lnSpc>
              <a:spcAft>
                <a:spcPts val="1200"/>
              </a:spcAft>
              <a:buNone/>
            </a:pPr>
            <a:endParaRPr lang="en-US" sz="1800" i="1" dirty="0"/>
          </a:p>
          <a:p>
            <a:pPr marL="0" indent="0">
              <a:lnSpc>
                <a:spcPct val="110000"/>
              </a:lnSpc>
              <a:spcAft>
                <a:spcPts val="1200"/>
              </a:spcAft>
              <a:buNone/>
            </a:pPr>
            <a:r>
              <a:rPr lang="en-US" sz="1800" i="1" dirty="0"/>
              <a:t>PRO analyses from the FLAIR study of LA therapy are presented in </a:t>
            </a:r>
            <a:r>
              <a:rPr lang="en-US" sz="1800" b="1" i="1" dirty="0"/>
              <a:t>Poster MOPEB258</a:t>
            </a:r>
            <a:r>
              <a:rPr lang="en-US" sz="1800" i="1" baseline="30000" dirty="0"/>
              <a:t>1</a:t>
            </a:r>
            <a:r>
              <a:rPr lang="en-US" sz="1800" i="1" dirty="0"/>
              <a:t>; Week 48 ATLAS and FLAIR combined results are presented in </a:t>
            </a:r>
            <a:r>
              <a:rPr lang="en-US" sz="1800" b="1" i="1" dirty="0"/>
              <a:t>Poster MOPEB257</a:t>
            </a:r>
            <a:r>
              <a:rPr lang="en-US" sz="1800" i="1" baseline="30000" dirty="0"/>
              <a:t>2</a:t>
            </a:r>
          </a:p>
          <a:p>
            <a:pPr marL="215900" lvl="1" indent="0">
              <a:lnSpc>
                <a:spcPct val="110000"/>
              </a:lnSpc>
              <a:spcAft>
                <a:spcPts val="1200"/>
              </a:spcAft>
              <a:buNone/>
            </a:pPr>
            <a:endParaRPr lang="en-US" sz="1800" dirty="0"/>
          </a:p>
        </p:txBody>
      </p:sp>
      <p:sp>
        <p:nvSpPr>
          <p:cNvPr id="17411" name="Title 25">
            <a:extLst>
              <a:ext uri="{FF2B5EF4-FFF2-40B4-BE49-F238E27FC236}">
                <a16:creationId xmlns:a16="http://schemas.microsoft.com/office/drawing/2014/main" id="{A4410772-4BD5-4A4B-9C9C-8FA340E1A5DA}"/>
              </a:ext>
            </a:extLst>
          </p:cNvPr>
          <p:cNvSpPr>
            <a:spLocks noGrp="1"/>
          </p:cNvSpPr>
          <p:nvPr>
            <p:ph type="title"/>
          </p:nvPr>
        </p:nvSpPr>
        <p:spPr/>
        <p:txBody>
          <a:bodyPr/>
          <a:lstStyle/>
          <a:p>
            <a:r>
              <a:rPr lang="en-US" dirty="0"/>
              <a:t>ATLAS PRO Conclusions</a:t>
            </a:r>
            <a:endParaRPr lang="en-US" altLang="en-US" dirty="0"/>
          </a:p>
        </p:txBody>
      </p:sp>
      <p:sp>
        <p:nvSpPr>
          <p:cNvPr id="3" name="Text Placeholder 2">
            <a:extLst>
              <a:ext uri="{FF2B5EF4-FFF2-40B4-BE49-F238E27FC236}">
                <a16:creationId xmlns:a16="http://schemas.microsoft.com/office/drawing/2014/main" id="{C26830F1-1570-4B9A-B471-0342401E7EA3}"/>
              </a:ext>
            </a:extLst>
          </p:cNvPr>
          <p:cNvSpPr>
            <a:spLocks noGrp="1"/>
          </p:cNvSpPr>
          <p:nvPr>
            <p:ph type="body" sz="quarter" idx="11"/>
          </p:nvPr>
        </p:nvSpPr>
        <p:spPr>
          <a:xfrm>
            <a:off x="907044" y="6122245"/>
            <a:ext cx="11143488" cy="182880"/>
          </a:xfrm>
        </p:spPr>
        <p:txBody>
          <a:bodyPr anchor="t"/>
          <a:lstStyle/>
          <a:p>
            <a:pPr>
              <a:spcAft>
                <a:spcPts val="0"/>
              </a:spcAft>
            </a:pPr>
            <a:r>
              <a:rPr lang="en-US" dirty="0"/>
              <a:t>Murray M, </a:t>
            </a:r>
            <a:r>
              <a:rPr lang="en-US" altLang="en-US" dirty="0"/>
              <a:t>et al. IAS 2019; Mexico City, Mexico. Oral MOAB0103.</a:t>
            </a:r>
          </a:p>
          <a:p>
            <a:r>
              <a:rPr lang="en-US" altLang="en-US" sz="1100" dirty="0"/>
              <a:t>ATLAS PRO slides can be downloaded at </a:t>
            </a:r>
            <a:r>
              <a:rPr lang="en-US" sz="1100" b="1" u="sng" dirty="0"/>
              <a:t>http://bit.ly/atlaspros </a:t>
            </a:r>
            <a:endParaRPr lang="en-US" sz="1100" b="1" dirty="0"/>
          </a:p>
          <a:p>
            <a:pPr>
              <a:spcAft>
                <a:spcPts val="0"/>
              </a:spcAft>
            </a:pPr>
            <a:endParaRPr lang="en-US" altLang="en-US" sz="1100" dirty="0"/>
          </a:p>
        </p:txBody>
      </p:sp>
      <p:sp>
        <p:nvSpPr>
          <p:cNvPr id="10" name="Text Placeholder 9">
            <a:extLst>
              <a:ext uri="{FF2B5EF4-FFF2-40B4-BE49-F238E27FC236}">
                <a16:creationId xmlns:a16="http://schemas.microsoft.com/office/drawing/2014/main" id="{D0772A5A-FE0A-4873-A493-7E137CD46D92}"/>
              </a:ext>
            </a:extLst>
          </p:cNvPr>
          <p:cNvSpPr>
            <a:spLocks noGrp="1"/>
          </p:cNvSpPr>
          <p:nvPr>
            <p:ph type="body" sz="quarter" idx="13"/>
          </p:nvPr>
        </p:nvSpPr>
        <p:spPr>
          <a:xfrm>
            <a:off x="336548" y="6030805"/>
            <a:ext cx="11143488" cy="365760"/>
          </a:xfrm>
        </p:spPr>
        <p:txBody>
          <a:bodyPr/>
          <a:lstStyle/>
          <a:p>
            <a:pPr>
              <a:spcAft>
                <a:spcPts val="0"/>
              </a:spcAft>
            </a:pPr>
            <a:r>
              <a:rPr lang="en-US" sz="1000" dirty="0"/>
              <a:t>CAB, cabotegravir; IM, intramuscular; ISR, injection site reaction; LA, long-acting; PRO, patient-reported outcome; RPV, rilpivirine.</a:t>
            </a:r>
          </a:p>
          <a:p>
            <a:pPr>
              <a:spcAft>
                <a:spcPts val="0"/>
              </a:spcAft>
            </a:pPr>
            <a:r>
              <a:rPr lang="en-US" sz="1000" dirty="0"/>
              <a:t>1. </a:t>
            </a:r>
            <a:r>
              <a:rPr lang="en-US" sz="1000" dirty="0" err="1"/>
              <a:t>Chounta</a:t>
            </a:r>
            <a:r>
              <a:rPr lang="en-US" sz="1000" dirty="0"/>
              <a:t> V, et al IAS 2019; Mexico City, Mexico. Poster MOPEB258; </a:t>
            </a:r>
          </a:p>
          <a:p>
            <a:pPr>
              <a:spcAft>
                <a:spcPts val="0"/>
              </a:spcAft>
            </a:pPr>
            <a:r>
              <a:rPr lang="en-US" sz="1000" dirty="0"/>
              <a:t>2. Overton ET, et al. IAS 2019; Mexico City, Mexico. Poster MOPEB257.</a:t>
            </a:r>
          </a:p>
        </p:txBody>
      </p:sp>
    </p:spTree>
    <p:extLst>
      <p:ext uri="{BB962C8B-B14F-4D97-AF65-F5344CB8AC3E}">
        <p14:creationId xmlns:p14="http://schemas.microsoft.com/office/powerpoint/2010/main" val="3935119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ACF39A4-48B8-4EF1-AAB1-656EDBD91135}"/>
              </a:ext>
            </a:extLst>
          </p:cNvPr>
          <p:cNvSpPr>
            <a:spLocks noGrp="1"/>
          </p:cNvSpPr>
          <p:nvPr>
            <p:ph idx="1"/>
          </p:nvPr>
        </p:nvSpPr>
        <p:spPr/>
        <p:txBody>
          <a:bodyPr/>
          <a:lstStyle/>
          <a:p>
            <a:pPr lvl="0"/>
            <a:r>
              <a:rPr lang="en-US" altLang="en-US" sz="1867" dirty="0"/>
              <a:t>We thank everyone who has contributed to the success of the study</a:t>
            </a:r>
          </a:p>
          <a:p>
            <a:pPr lvl="1"/>
            <a:r>
              <a:rPr lang="en-US" altLang="en-US" sz="1600" dirty="0"/>
              <a:t>All study participants and their families</a:t>
            </a:r>
          </a:p>
          <a:p>
            <a:pPr lvl="1"/>
            <a:r>
              <a:rPr lang="en-US" altLang="en-US" sz="1600" spc="-13" dirty="0"/>
              <a:t>The ATLAS clinical investigators and their staff in Argentina, Australia, Canada, France, Germany, Italy, Mexico, Republic of Korea, Russian Federation, South Africa, Spain, Sweden, and the United States</a:t>
            </a:r>
            <a:endParaRPr lang="en-US" sz="1867" spc="-13" dirty="0"/>
          </a:p>
        </p:txBody>
      </p:sp>
      <p:sp>
        <p:nvSpPr>
          <p:cNvPr id="17411" name="Title 25">
            <a:extLst>
              <a:ext uri="{FF2B5EF4-FFF2-40B4-BE49-F238E27FC236}">
                <a16:creationId xmlns:a16="http://schemas.microsoft.com/office/drawing/2014/main" id="{A4410772-4BD5-4A4B-9C9C-8FA340E1A5DA}"/>
              </a:ext>
            </a:extLst>
          </p:cNvPr>
          <p:cNvSpPr>
            <a:spLocks noGrp="1"/>
          </p:cNvSpPr>
          <p:nvPr>
            <p:ph type="title"/>
          </p:nvPr>
        </p:nvSpPr>
        <p:spPr/>
        <p:txBody>
          <a:bodyPr/>
          <a:lstStyle/>
          <a:p>
            <a:r>
              <a:rPr lang="en-US" altLang="en-US" dirty="0"/>
              <a:t>Acknowledgments</a:t>
            </a:r>
          </a:p>
        </p:txBody>
      </p:sp>
      <p:sp>
        <p:nvSpPr>
          <p:cNvPr id="3" name="Text Placeholder 2">
            <a:extLst>
              <a:ext uri="{FF2B5EF4-FFF2-40B4-BE49-F238E27FC236}">
                <a16:creationId xmlns:a16="http://schemas.microsoft.com/office/drawing/2014/main" id="{C26830F1-1570-4B9A-B471-0342401E7EA3}"/>
              </a:ext>
            </a:extLst>
          </p:cNvPr>
          <p:cNvSpPr>
            <a:spLocks noGrp="1"/>
          </p:cNvSpPr>
          <p:nvPr>
            <p:ph type="body" sz="quarter" idx="11"/>
          </p:nvPr>
        </p:nvSpPr>
        <p:spPr>
          <a:xfrm>
            <a:off x="728970" y="6068570"/>
            <a:ext cx="11143488" cy="182880"/>
          </a:xfrm>
        </p:spPr>
        <p:txBody>
          <a:bodyPr/>
          <a:lstStyle/>
          <a:p>
            <a:pPr>
              <a:spcAft>
                <a:spcPts val="0"/>
              </a:spcAft>
            </a:pPr>
            <a:r>
              <a:rPr lang="en-US" dirty="0"/>
              <a:t>Murray M, </a:t>
            </a:r>
            <a:r>
              <a:rPr lang="en-US" altLang="en-US" dirty="0"/>
              <a:t>et al. IAS 2019; Mexico City, Mexico. Oral MOAB0103.</a:t>
            </a:r>
          </a:p>
          <a:p>
            <a:pPr>
              <a:spcAft>
                <a:spcPts val="0"/>
              </a:spcAft>
            </a:pPr>
            <a:r>
              <a:rPr lang="en-US" altLang="en-US" dirty="0"/>
              <a:t>ATLAS PRO slides can be downloaded at </a:t>
            </a:r>
            <a:r>
              <a:rPr lang="en-US" u="sng" dirty="0">
                <a:hlinkClick r:id="rId3">
                  <a:extLst>
                    <a:ext uri="{A12FA001-AC4F-418D-AE19-62706E023703}">
                      <ahyp:hlinkClr xmlns:ahyp="http://schemas.microsoft.com/office/drawing/2018/hyperlinkcolor" xmlns="" val="tx"/>
                    </a:ext>
                  </a:extLst>
                </a:hlinkClick>
              </a:rPr>
              <a:t>http://bit.ly/atlaspros</a:t>
            </a:r>
            <a:endParaRPr lang="en-US" dirty="0"/>
          </a:p>
          <a:p>
            <a:pPr>
              <a:spcAft>
                <a:spcPts val="0"/>
              </a:spcAft>
            </a:pPr>
            <a:endParaRPr lang="en-US" altLang="en-US" dirty="0"/>
          </a:p>
        </p:txBody>
      </p:sp>
      <p:sp>
        <p:nvSpPr>
          <p:cNvPr id="8" name="Text Placeholder 7">
            <a:extLst>
              <a:ext uri="{FF2B5EF4-FFF2-40B4-BE49-F238E27FC236}">
                <a16:creationId xmlns:a16="http://schemas.microsoft.com/office/drawing/2014/main" id="{A246915D-C6B6-4BCB-9EF1-FBE6694A4596}"/>
              </a:ext>
            </a:extLst>
          </p:cNvPr>
          <p:cNvSpPr>
            <a:spLocks noGrp="1"/>
          </p:cNvSpPr>
          <p:nvPr>
            <p:ph type="body" sz="quarter" idx="13"/>
          </p:nvPr>
        </p:nvSpPr>
        <p:spPr/>
        <p:txBody>
          <a:bodyPr/>
          <a:lstStyle/>
          <a:p>
            <a:r>
              <a:rPr lang="en-US" dirty="0"/>
              <a:t> </a:t>
            </a:r>
          </a:p>
        </p:txBody>
      </p:sp>
      <p:graphicFrame>
        <p:nvGraphicFramePr>
          <p:cNvPr id="6" name="Table 5">
            <a:extLst>
              <a:ext uri="{FF2B5EF4-FFF2-40B4-BE49-F238E27FC236}">
                <a16:creationId xmlns:a16="http://schemas.microsoft.com/office/drawing/2014/main" id="{4A8301B0-90F6-4BCF-94BC-B02A6777D1EB}"/>
              </a:ext>
            </a:extLst>
          </p:cNvPr>
          <p:cNvGraphicFramePr>
            <a:graphicFrameLocks noGrp="1"/>
          </p:cNvGraphicFramePr>
          <p:nvPr/>
        </p:nvGraphicFramePr>
        <p:xfrm>
          <a:off x="627800" y="2631107"/>
          <a:ext cx="11345829" cy="2752800"/>
        </p:xfrm>
        <a:graphic>
          <a:graphicData uri="http://schemas.openxmlformats.org/drawingml/2006/table">
            <a:tbl>
              <a:tblPr firstRow="1" bandRow="1">
                <a:tableStyleId>{5C22544A-7EE6-4342-B048-85BDC9FD1C3A}</a:tableStyleId>
              </a:tblPr>
              <a:tblGrid>
                <a:gridCol w="1031439">
                  <a:extLst>
                    <a:ext uri="{9D8B030D-6E8A-4147-A177-3AD203B41FA5}">
                      <a16:colId xmlns:a16="http://schemas.microsoft.com/office/drawing/2014/main" val="4000906737"/>
                    </a:ext>
                  </a:extLst>
                </a:gridCol>
                <a:gridCol w="1059439">
                  <a:extLst>
                    <a:ext uri="{9D8B030D-6E8A-4147-A177-3AD203B41FA5}">
                      <a16:colId xmlns:a16="http://schemas.microsoft.com/office/drawing/2014/main" val="324022212"/>
                    </a:ext>
                  </a:extLst>
                </a:gridCol>
                <a:gridCol w="1003439">
                  <a:extLst>
                    <a:ext uri="{9D8B030D-6E8A-4147-A177-3AD203B41FA5}">
                      <a16:colId xmlns:a16="http://schemas.microsoft.com/office/drawing/2014/main" val="2010396029"/>
                    </a:ext>
                  </a:extLst>
                </a:gridCol>
                <a:gridCol w="1031439">
                  <a:extLst>
                    <a:ext uri="{9D8B030D-6E8A-4147-A177-3AD203B41FA5}">
                      <a16:colId xmlns:a16="http://schemas.microsoft.com/office/drawing/2014/main" val="1652562414"/>
                    </a:ext>
                  </a:extLst>
                </a:gridCol>
                <a:gridCol w="1031439">
                  <a:extLst>
                    <a:ext uri="{9D8B030D-6E8A-4147-A177-3AD203B41FA5}">
                      <a16:colId xmlns:a16="http://schemas.microsoft.com/office/drawing/2014/main" val="1831481482"/>
                    </a:ext>
                  </a:extLst>
                </a:gridCol>
                <a:gridCol w="975199">
                  <a:extLst>
                    <a:ext uri="{9D8B030D-6E8A-4147-A177-3AD203B41FA5}">
                      <a16:colId xmlns:a16="http://schemas.microsoft.com/office/drawing/2014/main" val="1381642820"/>
                    </a:ext>
                  </a:extLst>
                </a:gridCol>
                <a:gridCol w="1335935">
                  <a:extLst>
                    <a:ext uri="{9D8B030D-6E8A-4147-A177-3AD203B41FA5}">
                      <a16:colId xmlns:a16="http://schemas.microsoft.com/office/drawing/2014/main" val="3364577403"/>
                    </a:ext>
                  </a:extLst>
                </a:gridCol>
                <a:gridCol w="783183">
                  <a:extLst>
                    <a:ext uri="{9D8B030D-6E8A-4147-A177-3AD203B41FA5}">
                      <a16:colId xmlns:a16="http://schemas.microsoft.com/office/drawing/2014/main" val="1087583023"/>
                    </a:ext>
                  </a:extLst>
                </a:gridCol>
                <a:gridCol w="1031439">
                  <a:extLst>
                    <a:ext uri="{9D8B030D-6E8A-4147-A177-3AD203B41FA5}">
                      <a16:colId xmlns:a16="http://schemas.microsoft.com/office/drawing/2014/main" val="199284006"/>
                    </a:ext>
                  </a:extLst>
                </a:gridCol>
                <a:gridCol w="1031439">
                  <a:extLst>
                    <a:ext uri="{9D8B030D-6E8A-4147-A177-3AD203B41FA5}">
                      <a16:colId xmlns:a16="http://schemas.microsoft.com/office/drawing/2014/main" val="2689065409"/>
                    </a:ext>
                  </a:extLst>
                </a:gridCol>
                <a:gridCol w="1031439">
                  <a:extLst>
                    <a:ext uri="{9D8B030D-6E8A-4147-A177-3AD203B41FA5}">
                      <a16:colId xmlns:a16="http://schemas.microsoft.com/office/drawing/2014/main" val="3320183176"/>
                    </a:ext>
                  </a:extLst>
                </a:gridCol>
              </a:tblGrid>
              <a:tr h="162000">
                <a:tc rowSpan="2">
                  <a:txBody>
                    <a:bodyPr/>
                    <a:lstStyle/>
                    <a:p>
                      <a:r>
                        <a:rPr lang="en-US" sz="1000" baseline="0" dirty="0">
                          <a:solidFill>
                            <a:schemeClr val="tx1"/>
                          </a:solidFill>
                        </a:rPr>
                        <a:t>Argentina</a:t>
                      </a:r>
                    </a:p>
                    <a:p>
                      <a:r>
                        <a:rPr lang="en-US" sz="1000" b="0" baseline="0" dirty="0">
                          <a:solidFill>
                            <a:schemeClr val="tx1"/>
                          </a:solidFill>
                        </a:rPr>
                        <a:t>Cahn</a:t>
                      </a:r>
                    </a:p>
                    <a:p>
                      <a:r>
                        <a:rPr lang="en-US" sz="1000" b="0" baseline="0" dirty="0">
                          <a:solidFill>
                            <a:schemeClr val="tx1"/>
                          </a:solidFill>
                        </a:rPr>
                        <a:t>Cassetti</a:t>
                      </a:r>
                    </a:p>
                    <a:p>
                      <a:r>
                        <a:rPr lang="en-US" sz="1000" b="0" baseline="0" dirty="0">
                          <a:solidFill>
                            <a:schemeClr val="tx1"/>
                          </a:solidFill>
                        </a:rPr>
                        <a:t>Lupo</a:t>
                      </a:r>
                    </a:p>
                    <a:p>
                      <a:r>
                        <a:rPr lang="en-US" sz="1000" b="0" baseline="0" dirty="0">
                          <a:solidFill>
                            <a:schemeClr val="tx1"/>
                          </a:solidFill>
                        </a:rPr>
                        <a:t>Porteiro</a:t>
                      </a:r>
                    </a:p>
                    <a:p>
                      <a:endParaRPr lang="en-US" sz="1000" b="0" baseline="0" dirty="0">
                        <a:solidFill>
                          <a:schemeClr val="tx1"/>
                        </a:solidFill>
                      </a:endParaRPr>
                    </a:p>
                    <a:p>
                      <a:r>
                        <a:rPr lang="en-US" sz="1000" b="1" baseline="0" dirty="0">
                          <a:solidFill>
                            <a:schemeClr val="tx1"/>
                          </a:solidFill>
                        </a:rPr>
                        <a:t>Australia</a:t>
                      </a:r>
                    </a:p>
                    <a:p>
                      <a:r>
                        <a:rPr lang="en-US" sz="1000" b="0" baseline="0" dirty="0">
                          <a:solidFill>
                            <a:schemeClr val="tx1"/>
                          </a:solidFill>
                        </a:rPr>
                        <a:t>Baker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Bloch</a:t>
                      </a:r>
                    </a:p>
                    <a:p>
                      <a:r>
                        <a:rPr lang="en-US" sz="1000" b="0" baseline="0" dirty="0">
                          <a:solidFill>
                            <a:schemeClr val="tx1"/>
                          </a:solidFill>
                        </a:rPr>
                        <a:t>Roth</a:t>
                      </a:r>
                    </a:p>
                    <a:p>
                      <a:r>
                        <a:rPr lang="en-US" sz="1000" b="0" baseline="0" dirty="0">
                          <a:solidFill>
                            <a:schemeClr val="tx1"/>
                          </a:solidFill>
                        </a:rPr>
                        <a:t>Shields</a:t>
                      </a:r>
                    </a:p>
                    <a:p>
                      <a:endParaRPr lang="en-US" sz="1000" baseline="0" dirty="0">
                        <a:solidFill>
                          <a:schemeClr val="tx1"/>
                        </a:solidFill>
                      </a:endParaRPr>
                    </a:p>
                  </a:txBody>
                  <a:tcPr marL="96000" marR="96000" marT="4800" marB="480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Canada</a:t>
                      </a:r>
                    </a:p>
                    <a:p>
                      <a:r>
                        <a:rPr lang="en-US" sz="1000" b="0" baseline="0" dirty="0">
                          <a:solidFill>
                            <a:schemeClr val="tx1"/>
                          </a:solidFill>
                        </a:rPr>
                        <a:t>Angel</a:t>
                      </a:r>
                    </a:p>
                    <a:p>
                      <a:r>
                        <a:rPr lang="en-US" sz="1000" b="0" baseline="0" dirty="0">
                          <a:solidFill>
                            <a:schemeClr val="tx1"/>
                          </a:solidFill>
                        </a:rPr>
                        <a:t>Baril</a:t>
                      </a:r>
                    </a:p>
                    <a:p>
                      <a:r>
                        <a:rPr lang="en-US" sz="1000" b="0" baseline="0" dirty="0">
                          <a:solidFill>
                            <a:schemeClr val="tx1"/>
                          </a:solidFill>
                        </a:rPr>
                        <a:t>Smith</a:t>
                      </a:r>
                    </a:p>
                    <a:p>
                      <a:r>
                        <a:rPr lang="en-US" sz="1000" b="0" baseline="0" dirty="0">
                          <a:solidFill>
                            <a:schemeClr val="tx1"/>
                          </a:solidFill>
                        </a:rPr>
                        <a:t>Trottier</a:t>
                      </a:r>
                    </a:p>
                    <a:p>
                      <a:r>
                        <a:rPr lang="en-US" sz="1000" b="0" baseline="0" dirty="0">
                          <a:solidFill>
                            <a:schemeClr val="tx1"/>
                          </a:solidFill>
                        </a:rPr>
                        <a:t>Wong</a:t>
                      </a:r>
                    </a:p>
                    <a:p>
                      <a:r>
                        <a:rPr lang="en-US" sz="1000" b="0" baseline="0" dirty="0">
                          <a:solidFill>
                            <a:schemeClr val="tx1"/>
                          </a:solidFill>
                        </a:rPr>
                        <a:t>de Pokomandy</a:t>
                      </a:r>
                    </a:p>
                    <a:p>
                      <a:endParaRPr lang="en-US" sz="1000" baseline="0" dirty="0">
                        <a:solidFill>
                          <a:schemeClr val="tx1"/>
                        </a:solidFill>
                      </a:endParaRPr>
                    </a:p>
                    <a:p>
                      <a:r>
                        <a:rPr lang="en-US" sz="1000" baseline="0" dirty="0">
                          <a:solidFill>
                            <a:schemeClr val="tx1"/>
                          </a:solidFill>
                        </a:rPr>
                        <a:t>France</a:t>
                      </a:r>
                    </a:p>
                    <a:p>
                      <a:r>
                        <a:rPr lang="en-US" sz="1000" b="0" baseline="0" dirty="0">
                          <a:solidFill>
                            <a:schemeClr val="tx1"/>
                          </a:solidFill>
                        </a:rPr>
                        <a:t>Ajana</a:t>
                      </a:r>
                    </a:p>
                    <a:p>
                      <a:r>
                        <a:rPr lang="en-US" sz="1000" b="0" baseline="0" dirty="0">
                          <a:solidFill>
                            <a:schemeClr val="tx1"/>
                          </a:solidFill>
                        </a:rPr>
                        <a:t>Delobel</a:t>
                      </a:r>
                    </a:p>
                    <a:p>
                      <a:r>
                        <a:rPr lang="en-US" sz="1000" b="0" baseline="0" dirty="0">
                          <a:solidFill>
                            <a:schemeClr val="tx1"/>
                          </a:solidFill>
                        </a:rPr>
                        <a:t>Girard</a:t>
                      </a:r>
                    </a:p>
                    <a:p>
                      <a:r>
                        <a:rPr lang="en-US" sz="1000" b="0" baseline="0" dirty="0">
                          <a:solidFill>
                            <a:schemeClr val="tx1"/>
                          </a:solidFill>
                        </a:rPr>
                        <a:t>Katlama</a:t>
                      </a:r>
                    </a:p>
                    <a:p>
                      <a:r>
                        <a:rPr lang="en-US" sz="1000" b="0" baseline="0" dirty="0">
                          <a:solidFill>
                            <a:schemeClr val="tx1"/>
                          </a:solidFill>
                        </a:rPr>
                        <a:t>Khuong-Josses</a:t>
                      </a:r>
                    </a:p>
                    <a:p>
                      <a:r>
                        <a:rPr lang="en-US" sz="1000" b="0" baseline="0" dirty="0">
                          <a:solidFill>
                            <a:schemeClr val="tx1"/>
                          </a:solidFill>
                        </a:rPr>
                        <a:t>Molina</a:t>
                      </a:r>
                    </a:p>
                    <a:p>
                      <a:r>
                        <a:rPr lang="en-US" sz="1000" b="0" baseline="0" dirty="0">
                          <a:solidFill>
                            <a:schemeClr val="tx1"/>
                          </a:solidFill>
                        </a:rPr>
                        <a:t>Reynes</a:t>
                      </a:r>
                    </a:p>
                    <a:p>
                      <a:r>
                        <a:rPr lang="en-US" sz="1000" b="0" baseline="0" dirty="0">
                          <a:solidFill>
                            <a:schemeClr val="tx1"/>
                          </a:solidFill>
                        </a:rPr>
                        <a:t>Yazdanpanah</a:t>
                      </a:r>
                    </a:p>
                  </a:txBody>
                  <a:tcPr marL="96000" marR="96000" marT="4800" marB="4800">
                    <a:noFill/>
                  </a:tcPr>
                </a:tc>
                <a:tc rowSpan="2">
                  <a:txBody>
                    <a:bodyPr/>
                    <a:lstStyle/>
                    <a:p>
                      <a:r>
                        <a:rPr lang="en-US" sz="1000" b="1" baseline="0" dirty="0">
                          <a:solidFill>
                            <a:schemeClr val="tx1"/>
                          </a:solidFill>
                        </a:rPr>
                        <a:t>Germany</a:t>
                      </a:r>
                    </a:p>
                    <a:p>
                      <a:r>
                        <a:rPr lang="en-US" sz="1000" b="0" baseline="0" dirty="0">
                          <a:solidFill>
                            <a:schemeClr val="tx1"/>
                          </a:solidFill>
                        </a:rPr>
                        <a:t>Arasteh</a:t>
                      </a:r>
                    </a:p>
                    <a:p>
                      <a:r>
                        <a:rPr lang="en-US" sz="1000" b="0" baseline="0" dirty="0">
                          <a:solidFill>
                            <a:schemeClr val="tx1"/>
                          </a:solidFill>
                        </a:rPr>
                        <a:t>Baumgarten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Degen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Esser</a:t>
                      </a:r>
                    </a:p>
                    <a:p>
                      <a:r>
                        <a:rPr lang="en-US" sz="1000" b="0" baseline="0" dirty="0">
                          <a:solidFill>
                            <a:schemeClr val="tx1"/>
                          </a:solidFill>
                        </a:rPr>
                        <a:t>Jaeger</a:t>
                      </a:r>
                    </a:p>
                    <a:p>
                      <a:r>
                        <a:rPr lang="en-US" sz="1000" b="0" baseline="0" dirty="0">
                          <a:solidFill>
                            <a:schemeClr val="tx1"/>
                          </a:solidFill>
                        </a:rPr>
                        <a:t>Lutz</a:t>
                      </a:r>
                    </a:p>
                    <a:p>
                      <a:r>
                        <a:rPr lang="en-US" sz="1000" b="0" baseline="0" dirty="0">
                          <a:solidFill>
                            <a:schemeClr val="tx1"/>
                          </a:solidFill>
                        </a:rPr>
                        <a:t>Rockstroh</a:t>
                      </a:r>
                    </a:p>
                    <a:p>
                      <a:r>
                        <a:rPr lang="en-US" sz="1000" b="0" baseline="0" dirty="0">
                          <a:solidFill>
                            <a:schemeClr val="tx1"/>
                          </a:solidFill>
                        </a:rPr>
                        <a:t>Stellbrink</a:t>
                      </a:r>
                    </a:p>
                    <a:p>
                      <a:r>
                        <a:rPr lang="en-US" sz="1000" b="0" baseline="0" dirty="0">
                          <a:solidFill>
                            <a:schemeClr val="tx1"/>
                          </a:solidFill>
                        </a:rPr>
                        <a:t>Stephan</a:t>
                      </a:r>
                    </a:p>
                    <a:p>
                      <a:r>
                        <a:rPr lang="en-US" sz="1000" b="0" baseline="0" dirty="0">
                          <a:solidFill>
                            <a:schemeClr val="tx1"/>
                          </a:solidFill>
                        </a:rPr>
                        <a:t>Stoll</a:t>
                      </a:r>
                    </a:p>
                    <a:p>
                      <a:endParaRPr lang="en-US" sz="1000" b="0" baseline="0" dirty="0">
                        <a:solidFill>
                          <a:schemeClr val="tx1"/>
                        </a:solidFill>
                      </a:endParaRPr>
                    </a:p>
                  </a:txBody>
                  <a:tcPr marL="96000" marR="96000" marT="4800" marB="4800">
                    <a:noFill/>
                  </a:tcPr>
                </a:tc>
                <a:tc rowSpan="2">
                  <a:txBody>
                    <a:bodyPr/>
                    <a:lstStyle/>
                    <a:p>
                      <a:r>
                        <a:rPr lang="en-US" sz="1000" baseline="0" dirty="0">
                          <a:solidFill>
                            <a:schemeClr val="tx1"/>
                          </a:solidFill>
                        </a:rPr>
                        <a:t>Italy</a:t>
                      </a:r>
                    </a:p>
                    <a:p>
                      <a:r>
                        <a:rPr lang="en-US" sz="1000" b="0" baseline="0" dirty="0">
                          <a:solidFill>
                            <a:schemeClr val="tx1"/>
                          </a:solidFill>
                        </a:rPr>
                        <a:t>Castelli</a:t>
                      </a:r>
                    </a:p>
                    <a:p>
                      <a:r>
                        <a:rPr lang="en-US" sz="1000" b="0" baseline="0" dirty="0">
                          <a:solidFill>
                            <a:schemeClr val="tx1"/>
                          </a:solidFill>
                        </a:rPr>
                        <a:t>Rizzardini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Mexico</a:t>
                      </a:r>
                    </a:p>
                    <a:p>
                      <a:r>
                        <a:rPr lang="en-US" sz="1000" b="0" baseline="0" dirty="0">
                          <a:solidFill>
                            <a:schemeClr val="tx1"/>
                          </a:solidFill>
                        </a:rPr>
                        <a:t>Andrade-Villanueva</a:t>
                      </a:r>
                    </a:p>
                    <a:p>
                      <a:endParaRPr lang="en-US" sz="1000" b="0" baseline="0" dirty="0">
                        <a:solidFill>
                          <a:schemeClr val="tx1"/>
                        </a:solidFill>
                      </a:endParaRPr>
                    </a:p>
                    <a:p>
                      <a:r>
                        <a:rPr lang="en-US" sz="1000" baseline="0" dirty="0">
                          <a:solidFill>
                            <a:schemeClr val="tx1"/>
                          </a:solidFill>
                        </a:rPr>
                        <a:t>Republic of Korea</a:t>
                      </a:r>
                    </a:p>
                    <a:p>
                      <a:r>
                        <a:rPr lang="en-US" sz="1000" b="0" baseline="0" dirty="0">
                          <a:solidFill>
                            <a:schemeClr val="tx1"/>
                          </a:solidFill>
                        </a:rPr>
                        <a:t>Choi</a:t>
                      </a:r>
                    </a:p>
                    <a:p>
                      <a:r>
                        <a:rPr lang="en-US" sz="1000" b="0" baseline="0" dirty="0">
                          <a:solidFill>
                            <a:schemeClr val="tx1"/>
                          </a:solidFill>
                        </a:rPr>
                        <a:t>Kim S-W</a:t>
                      </a:r>
                    </a:p>
                    <a:p>
                      <a:r>
                        <a:rPr lang="en-US" sz="1000" b="0" baseline="0" dirty="0">
                          <a:solidFill>
                            <a:schemeClr val="tx1"/>
                          </a:solidFill>
                        </a:rPr>
                        <a:t>Kim S-I</a:t>
                      </a:r>
                    </a:p>
                    <a:p>
                      <a:r>
                        <a:rPr lang="en-US" sz="1000" b="0" baseline="0" dirty="0">
                          <a:solidFill>
                            <a:schemeClr val="tx1"/>
                          </a:solidFill>
                        </a:rPr>
                        <a:t>Kim Y</a:t>
                      </a:r>
                    </a:p>
                    <a:p>
                      <a:r>
                        <a:rPr lang="en-US" sz="1000" b="0" baseline="0" dirty="0">
                          <a:solidFill>
                            <a:schemeClr val="tx1"/>
                          </a:solidFill>
                        </a:rPr>
                        <a:t>Lee</a:t>
                      </a:r>
                    </a:p>
                    <a:p>
                      <a:endParaRPr lang="en-US" sz="1000" b="0" baseline="0" dirty="0">
                        <a:solidFill>
                          <a:schemeClr val="tx1"/>
                        </a:solidFill>
                      </a:endParaRPr>
                    </a:p>
                    <a:p>
                      <a:endParaRPr lang="en-US" sz="1000" b="0" baseline="0" dirty="0">
                        <a:solidFill>
                          <a:schemeClr val="tx1"/>
                        </a:solidFill>
                      </a:endParaRPr>
                    </a:p>
                  </a:txBody>
                  <a:tcPr marL="96000" marR="96000" marT="4800" marB="4800">
                    <a:noFill/>
                  </a:tcPr>
                </a:tc>
                <a:tc rowSpan="2">
                  <a:txBody>
                    <a:bodyPr/>
                    <a:lstStyle/>
                    <a:p>
                      <a:r>
                        <a:rPr lang="en-US" sz="1000" b="1" baseline="0" dirty="0">
                          <a:solidFill>
                            <a:schemeClr val="tx1"/>
                          </a:solidFill>
                        </a:rPr>
                        <a:t>Russian Federation</a:t>
                      </a:r>
                    </a:p>
                    <a:p>
                      <a:r>
                        <a:rPr lang="en-US" sz="1000" b="0" baseline="0" dirty="0">
                          <a:solidFill>
                            <a:schemeClr val="tx1"/>
                          </a:solidFill>
                        </a:rPr>
                        <a:t>Belonosova</a:t>
                      </a:r>
                    </a:p>
                    <a:p>
                      <a:r>
                        <a:rPr lang="en-US" sz="1000" b="0" baseline="0" dirty="0">
                          <a:solidFill>
                            <a:schemeClr val="tx1"/>
                          </a:solidFill>
                        </a:rPr>
                        <a:t>Borodkina</a:t>
                      </a:r>
                    </a:p>
                    <a:p>
                      <a:r>
                        <a:rPr lang="en-US" sz="1000" b="0" baseline="0" dirty="0">
                          <a:solidFill>
                            <a:schemeClr val="tx1"/>
                          </a:solidFill>
                        </a:rPr>
                        <a:t>Chernova</a:t>
                      </a:r>
                    </a:p>
                    <a:p>
                      <a:r>
                        <a:rPr lang="en-US" sz="1000" b="0" baseline="0" dirty="0">
                          <a:solidFill>
                            <a:schemeClr val="tx1"/>
                          </a:solidFill>
                        </a:rPr>
                        <a:t>Gusev</a:t>
                      </a:r>
                    </a:p>
                    <a:p>
                      <a:r>
                        <a:rPr lang="en-US" sz="1000" b="0" baseline="0" dirty="0">
                          <a:solidFill>
                            <a:schemeClr val="tx1"/>
                          </a:solidFill>
                        </a:rPr>
                        <a:t>Kulagin</a:t>
                      </a:r>
                    </a:p>
                    <a:p>
                      <a:r>
                        <a:rPr lang="en-US" sz="1000" b="0" baseline="0" dirty="0">
                          <a:solidFill>
                            <a:schemeClr val="tx1"/>
                          </a:solidFill>
                        </a:rPr>
                        <a:t>Nagimova</a:t>
                      </a:r>
                    </a:p>
                    <a:p>
                      <a:r>
                        <a:rPr lang="en-US" sz="1000" b="0" baseline="0" dirty="0">
                          <a:solidFill>
                            <a:schemeClr val="tx1"/>
                          </a:solidFill>
                        </a:rPr>
                        <a:t>Pokrovsky</a:t>
                      </a:r>
                    </a:p>
                    <a:p>
                      <a:r>
                        <a:rPr lang="en-US" sz="1000" b="0" baseline="0" dirty="0">
                          <a:solidFill>
                            <a:schemeClr val="tx1"/>
                          </a:solidFill>
                        </a:rPr>
                        <a:t>Shuldyakov</a:t>
                      </a:r>
                    </a:p>
                    <a:p>
                      <a:r>
                        <a:rPr lang="en-US" sz="1000" b="0" baseline="0" dirty="0">
                          <a:solidFill>
                            <a:schemeClr val="tx1"/>
                          </a:solidFill>
                        </a:rPr>
                        <a:t>Tonkikh</a:t>
                      </a:r>
                    </a:p>
                    <a:p>
                      <a:r>
                        <a:rPr lang="en-US" sz="1000" b="0" baseline="0" dirty="0">
                          <a:solidFill>
                            <a:schemeClr val="tx1"/>
                          </a:solidFill>
                        </a:rPr>
                        <a:t>Tsybakova</a:t>
                      </a:r>
                    </a:p>
                    <a:p>
                      <a:r>
                        <a:rPr lang="en-US" sz="1000" b="0" baseline="0" dirty="0">
                          <a:solidFill>
                            <a:schemeClr val="tx1"/>
                          </a:solidFill>
                        </a:rPr>
                        <a:t>Volkova</a:t>
                      </a:r>
                    </a:p>
                    <a:p>
                      <a:r>
                        <a:rPr lang="en-US" sz="1000" b="0" baseline="0" dirty="0">
                          <a:solidFill>
                            <a:schemeClr val="tx1"/>
                          </a:solidFill>
                        </a:rPr>
                        <a:t>Voronin</a:t>
                      </a:r>
                    </a:p>
                    <a:p>
                      <a:r>
                        <a:rPr lang="en-US" sz="1000" b="0" baseline="0" dirty="0">
                          <a:solidFill>
                            <a:schemeClr val="tx1"/>
                          </a:solidFill>
                        </a:rPr>
                        <a:t>Yakovlev</a:t>
                      </a:r>
                    </a:p>
                  </a:txBody>
                  <a:tcPr marL="96000" marR="96000" marT="4800" marB="4800">
                    <a:noFill/>
                  </a:tcPr>
                </a:tc>
                <a:tc rowSpan="2">
                  <a:txBody>
                    <a:bodyPr/>
                    <a:lstStyle/>
                    <a:p>
                      <a:r>
                        <a:rPr lang="en-US" sz="1000" b="1" baseline="0" dirty="0">
                          <a:solidFill>
                            <a:schemeClr val="tx1"/>
                          </a:solidFill>
                        </a:rPr>
                        <a:t>South Africa</a:t>
                      </a:r>
                    </a:p>
                    <a:p>
                      <a:r>
                        <a:rPr lang="en-US" sz="1000" b="0" baseline="0" dirty="0">
                          <a:solidFill>
                            <a:schemeClr val="tx1"/>
                          </a:solidFill>
                        </a:rPr>
                        <a:t>Hoosen</a:t>
                      </a:r>
                    </a:p>
                    <a:p>
                      <a:r>
                        <a:rPr lang="en-US" sz="1000" b="0" baseline="0" dirty="0">
                          <a:solidFill>
                            <a:schemeClr val="tx1"/>
                          </a:solidFill>
                        </a:rPr>
                        <a:t>Latiff</a:t>
                      </a:r>
                    </a:p>
                    <a:p>
                      <a:r>
                        <a:rPr lang="en-US" sz="1000" b="0" baseline="0" dirty="0">
                          <a:solidFill>
                            <a:schemeClr val="tx1"/>
                          </a:solidFill>
                        </a:rPr>
                        <a:t>Lombaard</a:t>
                      </a:r>
                    </a:p>
                    <a:p>
                      <a:r>
                        <a:rPr lang="en-US" sz="1000" b="0" baseline="0" dirty="0">
                          <a:solidFill>
                            <a:schemeClr val="tx1"/>
                          </a:solidFill>
                        </a:rPr>
                        <a:t>Mitha</a:t>
                      </a:r>
                    </a:p>
                    <a:p>
                      <a:r>
                        <a:rPr lang="en-US" sz="1000" b="0" baseline="0" dirty="0">
                          <a:solidFill>
                            <a:schemeClr val="tx1"/>
                          </a:solidFill>
                        </a:rPr>
                        <a:t>Mngqibisa</a:t>
                      </a:r>
                    </a:p>
                    <a:p>
                      <a:r>
                        <a:rPr lang="en-US" sz="1000" b="0" baseline="0" dirty="0">
                          <a:solidFill>
                            <a:schemeClr val="tx1"/>
                          </a:solidFill>
                        </a:rPr>
                        <a:t>Nortje</a:t>
                      </a:r>
                    </a:p>
                    <a:p>
                      <a:r>
                        <a:rPr lang="en-US" sz="1000" b="0" baseline="0" dirty="0">
                          <a:solidFill>
                            <a:schemeClr val="tx1"/>
                          </a:solidFill>
                        </a:rPr>
                        <a:t>Orrell</a:t>
                      </a:r>
                    </a:p>
                    <a:p>
                      <a:r>
                        <a:rPr lang="en-US" sz="1000" b="0" baseline="0" dirty="0">
                          <a:solidFill>
                            <a:schemeClr val="tx1"/>
                          </a:solidFill>
                        </a:rPr>
                        <a:t>Tayob</a:t>
                      </a:r>
                    </a:p>
                    <a:p>
                      <a:r>
                        <a:rPr lang="en-US" sz="1000" b="0" baseline="0" dirty="0">
                          <a:solidFill>
                            <a:schemeClr val="tx1"/>
                          </a:solidFill>
                        </a:rPr>
                        <a:t>van Zyl</a:t>
                      </a:r>
                    </a:p>
                  </a:txBody>
                  <a:tcPr marL="96000" marR="96000" marT="4800" marB="4800">
                    <a:noFill/>
                  </a:tcPr>
                </a:tc>
                <a:tc rowSpan="2">
                  <a:txBody>
                    <a:bodyPr/>
                    <a:lstStyle/>
                    <a:p>
                      <a:pPr>
                        <a:tabLst/>
                      </a:pPr>
                      <a:r>
                        <a:rPr lang="en-US" sz="1000" b="1" baseline="0" dirty="0">
                          <a:solidFill>
                            <a:schemeClr val="tx1"/>
                          </a:solidFill>
                        </a:rPr>
                        <a:t>Spain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Antela</a:t>
                      </a:r>
                      <a:r>
                        <a:rPr lang="en-US" sz="1000" b="0" baseline="0" dirty="0">
                          <a:solidFill>
                            <a:schemeClr val="tx1"/>
                          </a:solidFill>
                        </a:rPr>
                        <a:t>-Lopez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Gracia-Deltoro</a:t>
                      </a:r>
                      <a:endParaRPr lang="en-US" sz="1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Falco-Ferrer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Castaño-Carracedo</a:t>
                      </a:r>
                      <a:endParaRPr lang="en-US" sz="1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Knobel</a:t>
                      </a:r>
                      <a:r>
                        <a:rPr lang="en-US" sz="1000" b="0" baseline="0" dirty="0">
                          <a:solidFill>
                            <a:schemeClr val="tx1"/>
                          </a:solidFill>
                        </a:rPr>
                        <a:t>-Freud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Mallolas-Masferrer</a:t>
                      </a:r>
                      <a:endParaRPr lang="en-US" sz="1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Masiá</a:t>
                      </a:r>
                      <a:r>
                        <a:rPr lang="en-US" sz="1000" b="0" baseline="0" dirty="0">
                          <a:solidFill>
                            <a:schemeClr val="tx1"/>
                          </a:solidFill>
                        </a:rPr>
                        <a:t> </a:t>
                      </a:r>
                      <a:r>
                        <a:rPr lang="en-US" sz="1000" b="0" baseline="0" dirty="0" err="1">
                          <a:solidFill>
                            <a:schemeClr val="tx1"/>
                          </a:solidFill>
                        </a:rPr>
                        <a:t>Canuto</a:t>
                      </a:r>
                      <a:endParaRPr lang="en-US" sz="1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Montes-Ramirez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Moreno-Guillen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Negredo</a:t>
                      </a:r>
                      <a:r>
                        <a:rPr lang="en-US" sz="1000" b="0" baseline="0" dirty="0">
                          <a:solidFill>
                            <a:schemeClr val="tx1"/>
                          </a:solidFill>
                        </a:rPr>
                        <a:t> </a:t>
                      </a:r>
                      <a:r>
                        <a:rPr lang="en-US" sz="1000" b="0" baseline="0" dirty="0" err="1">
                          <a:solidFill>
                            <a:schemeClr val="tx1"/>
                          </a:solidFill>
                        </a:rPr>
                        <a:t>Puigmal</a:t>
                      </a:r>
                      <a:r>
                        <a:rPr lang="en-US" sz="1000" b="0" baseline="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Ocampo-</a:t>
                      </a:r>
                      <a:r>
                        <a:rPr lang="en-US" sz="1000" b="0" baseline="0" dirty="0" err="1">
                          <a:solidFill>
                            <a:schemeClr val="tx1"/>
                          </a:solidFill>
                        </a:rPr>
                        <a:t>Hermida</a:t>
                      </a:r>
                      <a:endParaRPr lang="en-US" sz="1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Rivero-Román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Rubio-Garcia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err="1">
                          <a:solidFill>
                            <a:schemeClr val="tx1"/>
                          </a:solidFill>
                        </a:rPr>
                        <a:t>Viciana</a:t>
                      </a:r>
                      <a:r>
                        <a:rPr lang="en-US" sz="1000" b="0" baseline="0" dirty="0">
                          <a:solidFill>
                            <a:schemeClr val="tx1"/>
                          </a:solidFill>
                        </a:rPr>
                        <a:t>-Fernández </a:t>
                      </a:r>
                    </a:p>
                  </a:txBody>
                  <a:tcPr marL="96000" marR="96000" marT="4800" marB="480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baseline="0" dirty="0">
                          <a:solidFill>
                            <a:schemeClr val="tx1"/>
                          </a:solidFill>
                        </a:rPr>
                        <a:t>Sweden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Gisslén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Thalme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rPr>
                        <a:t>Treutiger</a:t>
                      </a:r>
                      <a:endParaRPr lang="en-US" sz="1000" baseline="0" dirty="0">
                        <a:solidFill>
                          <a:schemeClr val="tx1"/>
                        </a:solidFill>
                      </a:endParaRPr>
                    </a:p>
                  </a:txBody>
                  <a:tcPr marL="96000" marR="96000" marT="4800" marB="4800">
                    <a:noFill/>
                  </a:tcPr>
                </a:tc>
                <a:tc gridSpan="3">
                  <a:txBody>
                    <a:bodyPr/>
                    <a:lstStyle/>
                    <a:p>
                      <a:pPr algn="l"/>
                      <a:r>
                        <a:rPr lang="en-US" sz="1000" baseline="0" dirty="0">
                          <a:solidFill>
                            <a:schemeClr val="tx1"/>
                          </a:solidFill>
                        </a:rPr>
                        <a:t>United States</a:t>
                      </a:r>
                    </a:p>
                  </a:txBody>
                  <a:tcPr marL="96000" marR="96000" marT="4800" marB="4800">
                    <a:noFill/>
                  </a:tcPr>
                </a:tc>
                <a:tc hMerge="1">
                  <a:txBody>
                    <a:bodyPr/>
                    <a:lstStyle/>
                    <a:p>
                      <a:endParaRPr lang="en-US" sz="1100" dirty="0">
                        <a:solidFill>
                          <a:schemeClr val="tx1"/>
                        </a:solidFill>
                      </a:endParaRPr>
                    </a:p>
                  </a:txBody>
                  <a:tcPr marL="3600" marR="3600" marT="3600" marB="3600"/>
                </a:tc>
                <a:tc hMerge="1">
                  <a:txBody>
                    <a:bodyPr/>
                    <a:lstStyle/>
                    <a:p>
                      <a:pPr algn="ctr"/>
                      <a:endParaRPr lang="en-US" sz="1100" dirty="0">
                        <a:solidFill>
                          <a:schemeClr val="tx1"/>
                        </a:solidFill>
                      </a:endParaRPr>
                    </a:p>
                  </a:txBody>
                  <a:tcPr marL="3600" marR="3600" marT="3600" marB="3600"/>
                </a:tc>
                <a:extLst>
                  <a:ext uri="{0D108BD9-81ED-4DB2-BD59-A6C34878D82A}">
                    <a16:rowId xmlns:a16="http://schemas.microsoft.com/office/drawing/2014/main" val="4051370542"/>
                  </a:ext>
                </a:extLst>
              </a:tr>
              <a:tr h="2590800">
                <a:tc vMerge="1">
                  <a:txBody>
                    <a:bodyPr/>
                    <a:lstStyle/>
                    <a:p>
                      <a:endParaRPr lang="en-US" sz="1100" dirty="0">
                        <a:solidFill>
                          <a:schemeClr val="tx1"/>
                        </a:solidFill>
                      </a:endParaRPr>
                    </a:p>
                  </a:txBody>
                  <a:tcPr marL="3600" marR="3600" marT="3600" marB="3600"/>
                </a:tc>
                <a:tc vMerge="1">
                  <a:txBody>
                    <a:bodyPr/>
                    <a:lstStyle/>
                    <a:p>
                      <a:endParaRPr lang="en-US" sz="1100" dirty="0">
                        <a:solidFill>
                          <a:schemeClr val="tx1"/>
                        </a:solidFill>
                      </a:endParaRPr>
                    </a:p>
                  </a:txBody>
                  <a:tcPr marL="3600" marR="3600" marT="3600" marB="360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000" baseline="0" dirty="0">
                          <a:solidFill>
                            <a:schemeClr val="tx1"/>
                          </a:solidFill>
                        </a:rPr>
                        <a:t>Aberg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Bettacchi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Brar</a:t>
                      </a:r>
                    </a:p>
                    <a:p>
                      <a:r>
                        <a:rPr lang="en-US" sz="1000" baseline="0" dirty="0">
                          <a:solidFill>
                            <a:schemeClr val="tx1"/>
                          </a:solidFill>
                        </a:rPr>
                        <a:t>Bredeek</a:t>
                      </a:r>
                    </a:p>
                    <a:p>
                      <a:r>
                        <a:rPr lang="en-US" sz="1000" baseline="0" dirty="0">
                          <a:solidFill>
                            <a:schemeClr val="tx1"/>
                          </a:solidFill>
                        </a:rPr>
                        <a:t>Brennan</a:t>
                      </a:r>
                    </a:p>
                    <a:p>
                      <a:r>
                        <a:rPr lang="en-US" sz="1000" baseline="0" dirty="0">
                          <a:solidFill>
                            <a:schemeClr val="tx1"/>
                          </a:solidFill>
                        </a:rPr>
                        <a:t>Brinson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Crofoot</a:t>
                      </a:r>
                    </a:p>
                    <a:p>
                      <a:r>
                        <a:rPr lang="en-US" sz="1000" baseline="0" dirty="0">
                          <a:solidFill>
                            <a:schemeClr val="tx1"/>
                          </a:solidFill>
                        </a:rPr>
                        <a:t>Cunningham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De Vente</a:t>
                      </a:r>
                    </a:p>
                    <a:p>
                      <a:r>
                        <a:rPr lang="en-US" sz="1000" baseline="0" dirty="0">
                          <a:solidFill>
                            <a:schemeClr val="tx1"/>
                          </a:solidFill>
                        </a:rPr>
                        <a:t>Felizarta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Fichtenbaum</a:t>
                      </a:r>
                    </a:p>
                    <a:p>
                      <a:r>
                        <a:rPr lang="en-US" sz="1000" baseline="0" dirty="0">
                          <a:solidFill>
                            <a:schemeClr val="tx1"/>
                          </a:solidFill>
                        </a:rPr>
                        <a:t>Goldstein</a:t>
                      </a:r>
                    </a:p>
                    <a:p>
                      <a:r>
                        <a:rPr lang="en-US" sz="1000" baseline="0" dirty="0">
                          <a:solidFill>
                            <a:schemeClr val="tx1"/>
                          </a:solidFill>
                        </a:rPr>
                        <a:t>Hoffman-Terry</a:t>
                      </a:r>
                    </a:p>
                  </a:txBody>
                  <a:tcPr marL="96000" marR="96000" marT="4800" marB="480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Hsiao</a:t>
                      </a:r>
                    </a:p>
                    <a:p>
                      <a:r>
                        <a:rPr lang="en-US" sz="1000" baseline="0" dirty="0">
                          <a:solidFill>
                            <a:schemeClr val="tx1"/>
                          </a:solidFill>
                        </a:rPr>
                        <a:t>Katner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Kumar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Lichtenstein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Luetkemeyer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Markowitz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Mills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Olivet</a:t>
                      </a:r>
                    </a:p>
                    <a:p>
                      <a:r>
                        <a:rPr lang="en-US" sz="1000" baseline="0" dirty="0">
                          <a:solidFill>
                            <a:schemeClr val="tx1"/>
                          </a:solidFill>
                        </a:rPr>
                        <a:t>Overton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Pierone</a:t>
                      </a:r>
                    </a:p>
                    <a:p>
                      <a:r>
                        <a:rPr lang="en-US" sz="1000" baseline="0" dirty="0">
                          <a:solidFill>
                            <a:schemeClr val="tx1"/>
                          </a:solidFill>
                        </a:rPr>
                        <a:t>Polk</a:t>
                      </a:r>
                    </a:p>
                    <a:p>
                      <a:r>
                        <a:rPr lang="en-US" sz="1000" baseline="0" dirty="0">
                          <a:solidFill>
                            <a:schemeClr val="tx1"/>
                          </a:solidFill>
                        </a:rPr>
                        <a:t>Presti</a:t>
                      </a:r>
                    </a:p>
                  </a:txBody>
                  <a:tcPr marL="96000" marR="96000" marT="4800" marB="480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Ramgopal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Richmond</a:t>
                      </a:r>
                    </a:p>
                    <a:p>
                      <a:r>
                        <a:rPr lang="en-US" sz="1000" baseline="0" dirty="0">
                          <a:solidFill>
                            <a:schemeClr val="tx1"/>
                          </a:solidFill>
                        </a:rPr>
                        <a:t>Ruane</a:t>
                      </a:r>
                    </a:p>
                    <a:p>
                      <a:r>
                        <a:rPr lang="en-US" sz="1000" baseline="0" dirty="0">
                          <a:solidFill>
                            <a:schemeClr val="tx1"/>
                          </a:solidFill>
                        </a:rPr>
                        <a:t>Schreibman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Scott</a:t>
                      </a:r>
                    </a:p>
                    <a:p>
                      <a:r>
                        <a:rPr lang="en-US" sz="1000" baseline="0" dirty="0">
                          <a:solidFill>
                            <a:schemeClr val="tx1"/>
                          </a:solidFill>
                        </a:rPr>
                        <a:t>Shon</a:t>
                      </a:r>
                    </a:p>
                    <a:p>
                      <a:r>
                        <a:rPr lang="en-US" sz="1000" baseline="0" dirty="0">
                          <a:solidFill>
                            <a:schemeClr val="tx1"/>
                          </a:solidFill>
                        </a:rPr>
                        <a:t>Simon</a:t>
                      </a:r>
                    </a:p>
                    <a:p>
                      <a:r>
                        <a:rPr lang="en-US" sz="1000" baseline="0" dirty="0">
                          <a:solidFill>
                            <a:schemeClr val="tx1"/>
                          </a:solidFill>
                        </a:rPr>
                        <a:t>Swindells</a:t>
                      </a:r>
                    </a:p>
                    <a:p>
                      <a:r>
                        <a:rPr lang="en-US" sz="1000" baseline="0" dirty="0">
                          <a:solidFill>
                            <a:schemeClr val="tx1"/>
                          </a:solidFill>
                        </a:rPr>
                        <a:t>Taiwo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Wheeler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tx1"/>
                          </a:solidFill>
                        </a:rPr>
                        <a:t>Wohl</a:t>
                      </a:r>
                    </a:p>
                  </a:txBody>
                  <a:tcPr marL="96000" marR="96000" marT="4800" marB="4800">
                    <a:noFill/>
                  </a:tcPr>
                </a:tc>
                <a:extLst>
                  <a:ext uri="{0D108BD9-81ED-4DB2-BD59-A6C34878D82A}">
                    <a16:rowId xmlns:a16="http://schemas.microsoft.com/office/drawing/2014/main" val="189047590"/>
                  </a:ext>
                </a:extLst>
              </a:tr>
            </a:tbl>
          </a:graphicData>
        </a:graphic>
      </p:graphicFrame>
      <p:sp>
        <p:nvSpPr>
          <p:cNvPr id="10" name="Content Placeholder 3">
            <a:extLst>
              <a:ext uri="{FF2B5EF4-FFF2-40B4-BE49-F238E27FC236}">
                <a16:creationId xmlns:a16="http://schemas.microsoft.com/office/drawing/2014/main" id="{E0DEFC3D-88BB-47F0-AEBD-C496711C2D4D}"/>
              </a:ext>
            </a:extLst>
          </p:cNvPr>
          <p:cNvSpPr txBox="1">
            <a:spLocks/>
          </p:cNvSpPr>
          <p:nvPr/>
        </p:nvSpPr>
        <p:spPr bwMode="auto">
          <a:xfrm>
            <a:off x="711200" y="5561006"/>
            <a:ext cx="11144251" cy="677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ts val="300"/>
              </a:spcAft>
              <a:buClr>
                <a:srgbClr val="E31836"/>
              </a:buClr>
              <a:buSzPct val="115000"/>
              <a:buFont typeface="Arial" panose="020B0604020202020204" pitchFamily="34" charset="0"/>
              <a:buChar char="•"/>
              <a:defRPr>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panose="020B0604020202020204" pitchFamily="34" charset="0"/>
              <a:buChar char="•"/>
              <a:defRPr lang="en-US" sz="1400"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panose="020B0604020202020204" pitchFamily="34" charset="0"/>
              <a:buChar char="-"/>
              <a:defRPr lang="en-US" sz="12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panose="020B0604020202020204" pitchFamily="34" charset="0"/>
              <a:buChar char="•"/>
              <a:defRPr lang="en-GB" sz="11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lvl="1">
              <a:spcAft>
                <a:spcPts val="133"/>
              </a:spcAft>
            </a:pPr>
            <a:r>
              <a:rPr lang="en-US" altLang="en-US" kern="0" dirty="0"/>
              <a:t>The ViiV Healthcare, GlaxoSmithKline, and Janssen study team members</a:t>
            </a:r>
          </a:p>
          <a:p>
            <a:pPr>
              <a:spcAft>
                <a:spcPts val="133"/>
              </a:spcAft>
            </a:pPr>
            <a:r>
              <a:rPr lang="en-US" altLang="en-US" sz="1867" kern="0" dirty="0"/>
              <a:t>ATLAS is funded by ViiV Healthcare and Janssen R&amp;D</a:t>
            </a:r>
            <a:endParaRPr lang="en-US" sz="1867" kern="0" dirty="0"/>
          </a:p>
        </p:txBody>
      </p:sp>
    </p:spTree>
    <p:extLst>
      <p:ext uri="{BB962C8B-B14F-4D97-AF65-F5344CB8AC3E}">
        <p14:creationId xmlns:p14="http://schemas.microsoft.com/office/powerpoint/2010/main" val="2620767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5B2685-561D-4B38-8658-E1199E305FAF}"/>
              </a:ext>
            </a:extLst>
          </p:cNvPr>
          <p:cNvSpPr>
            <a:spLocks noGrp="1"/>
          </p:cNvSpPr>
          <p:nvPr>
            <p:ph idx="1"/>
          </p:nvPr>
        </p:nvSpPr>
        <p:spPr/>
        <p:txBody>
          <a:bodyPr/>
          <a:lstStyle/>
          <a:p>
            <a:r>
              <a:rPr lang="en-GB" dirty="0"/>
              <a:t>Miranda Murray has consulting agreements with:</a:t>
            </a:r>
          </a:p>
          <a:p>
            <a:pPr lvl="1"/>
            <a:r>
              <a:rPr lang="en-GB" dirty="0" err="1"/>
              <a:t>ViiV</a:t>
            </a:r>
            <a:r>
              <a:rPr lang="en-GB" dirty="0"/>
              <a:t> Healthcare (was an employee of </a:t>
            </a:r>
            <a:r>
              <a:rPr lang="en-GB" dirty="0" err="1"/>
              <a:t>ViiV</a:t>
            </a:r>
            <a:r>
              <a:rPr lang="en-GB" dirty="0"/>
              <a:t> at the time of submission)</a:t>
            </a:r>
          </a:p>
          <a:p>
            <a:pPr lvl="1"/>
            <a:r>
              <a:rPr lang="en-GB" dirty="0"/>
              <a:t>American University</a:t>
            </a:r>
          </a:p>
          <a:p>
            <a:pPr lvl="1"/>
            <a:r>
              <a:rPr lang="en-GB" dirty="0"/>
              <a:t>Johns Hopkins University</a:t>
            </a:r>
          </a:p>
          <a:p>
            <a:pPr lvl="1"/>
            <a:r>
              <a:rPr lang="en-GB" dirty="0"/>
              <a:t>UCB </a:t>
            </a:r>
          </a:p>
        </p:txBody>
      </p:sp>
      <p:sp>
        <p:nvSpPr>
          <p:cNvPr id="3" name="Title 2">
            <a:extLst>
              <a:ext uri="{FF2B5EF4-FFF2-40B4-BE49-F238E27FC236}">
                <a16:creationId xmlns:a16="http://schemas.microsoft.com/office/drawing/2014/main" id="{C1046395-52B5-4259-BD8F-E6A09F041220}"/>
              </a:ext>
            </a:extLst>
          </p:cNvPr>
          <p:cNvSpPr>
            <a:spLocks noGrp="1"/>
          </p:cNvSpPr>
          <p:nvPr>
            <p:ph type="title"/>
          </p:nvPr>
        </p:nvSpPr>
        <p:spPr/>
        <p:txBody>
          <a:bodyPr/>
          <a:lstStyle/>
          <a:p>
            <a:r>
              <a:rPr lang="en-GB" dirty="0"/>
              <a:t>Financial Disclosures</a:t>
            </a:r>
          </a:p>
        </p:txBody>
      </p:sp>
      <p:sp>
        <p:nvSpPr>
          <p:cNvPr id="4" name="Text Placeholder 3">
            <a:extLst>
              <a:ext uri="{FF2B5EF4-FFF2-40B4-BE49-F238E27FC236}">
                <a16:creationId xmlns:a16="http://schemas.microsoft.com/office/drawing/2014/main" id="{AA967043-7E35-4879-A3D0-19E3F03DE93A}"/>
              </a:ext>
            </a:extLst>
          </p:cNvPr>
          <p:cNvSpPr>
            <a:spLocks noGrp="1"/>
          </p:cNvSpPr>
          <p:nvPr>
            <p:ph type="body" sz="quarter" idx="11"/>
          </p:nvPr>
        </p:nvSpPr>
        <p:spPr/>
        <p:txBody>
          <a:bodyPr/>
          <a:lstStyle/>
          <a:p>
            <a:endParaRPr lang="en-GB"/>
          </a:p>
        </p:txBody>
      </p:sp>
      <p:sp>
        <p:nvSpPr>
          <p:cNvPr id="5" name="Text Placeholder 4">
            <a:extLst>
              <a:ext uri="{FF2B5EF4-FFF2-40B4-BE49-F238E27FC236}">
                <a16:creationId xmlns:a16="http://schemas.microsoft.com/office/drawing/2014/main" id="{899A6320-EFEE-49E2-B363-45D02B53AC09}"/>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505228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8B5CB118-57CE-4A82-9661-E593F994EA05}"/>
              </a:ext>
            </a:extLst>
          </p:cNvPr>
          <p:cNvSpPr>
            <a:spLocks noGrp="1"/>
          </p:cNvSpPr>
          <p:nvPr>
            <p:ph idx="1"/>
          </p:nvPr>
        </p:nvSpPr>
        <p:spPr>
          <a:xfrm>
            <a:off x="711201" y="1350963"/>
            <a:ext cx="11143487" cy="4498848"/>
          </a:xfrm>
        </p:spPr>
        <p:txBody>
          <a:bodyPr/>
          <a:lstStyle/>
          <a:p>
            <a:pPr>
              <a:lnSpc>
                <a:spcPct val="114000"/>
              </a:lnSpc>
              <a:spcBef>
                <a:spcPts val="300"/>
              </a:spcBef>
            </a:pPr>
            <a:r>
              <a:rPr lang="en-US" sz="1800" dirty="0"/>
              <a:t>For individuals living with HIV, long-acting (LA) therapeutic options with extended-release formulations could provide an alternative to daily oral therapy and have the potential to improve treatment adherence</a:t>
            </a:r>
          </a:p>
          <a:p>
            <a:pPr>
              <a:lnSpc>
                <a:spcPct val="114000"/>
              </a:lnSpc>
              <a:spcBef>
                <a:spcPts val="300"/>
              </a:spcBef>
            </a:pPr>
            <a:r>
              <a:rPr lang="en-US" altLang="en-US" sz="1800" dirty="0"/>
              <a:t>Cabotegravir (CAB) is an HIV-1 integrase strand transfer inhibitor</a:t>
            </a:r>
          </a:p>
          <a:p>
            <a:pPr lvl="1">
              <a:lnSpc>
                <a:spcPct val="114000"/>
              </a:lnSpc>
              <a:spcBef>
                <a:spcPts val="300"/>
              </a:spcBef>
            </a:pPr>
            <a:r>
              <a:rPr lang="en-US" altLang="en-US" sz="1600" dirty="0"/>
              <a:t>LA IM injection, 200 mg/mL: t</a:t>
            </a:r>
            <a:r>
              <a:rPr lang="en-US" altLang="en-US" sz="1600" baseline="-25000" dirty="0"/>
              <a:t>½</a:t>
            </a:r>
            <a:r>
              <a:rPr lang="en-US" altLang="en-US" sz="1600" dirty="0"/>
              <a:t> ≈ 40 </a:t>
            </a:r>
            <a:r>
              <a:rPr lang="en-US" altLang="en-US" sz="1600" u="sng" dirty="0"/>
              <a:t>days</a:t>
            </a:r>
          </a:p>
          <a:p>
            <a:pPr>
              <a:lnSpc>
                <a:spcPct val="114000"/>
              </a:lnSpc>
              <a:spcBef>
                <a:spcPts val="300"/>
              </a:spcBef>
            </a:pPr>
            <a:r>
              <a:rPr lang="en-US" altLang="en-US" sz="1800" dirty="0"/>
              <a:t>Rilpivirine (RPV) is an HIV-1 non-nucleoside reverse transcriptase inhibitor</a:t>
            </a:r>
          </a:p>
          <a:p>
            <a:pPr lvl="1">
              <a:lnSpc>
                <a:spcPct val="114000"/>
              </a:lnSpc>
              <a:spcBef>
                <a:spcPts val="300"/>
              </a:spcBef>
            </a:pPr>
            <a:r>
              <a:rPr lang="en-US" altLang="en-US" sz="1600" dirty="0"/>
              <a:t>LA IM injection, 300 mg/mL: t</a:t>
            </a:r>
            <a:r>
              <a:rPr lang="en-US" altLang="en-US" sz="1600" baseline="-25000" dirty="0"/>
              <a:t>½</a:t>
            </a:r>
            <a:r>
              <a:rPr lang="en-US" altLang="en-US" sz="1600" dirty="0"/>
              <a:t> ≈ 90 </a:t>
            </a:r>
            <a:r>
              <a:rPr lang="en-US" altLang="en-US" sz="1600" u="sng" dirty="0"/>
              <a:t>days</a:t>
            </a:r>
          </a:p>
          <a:p>
            <a:pPr>
              <a:lnSpc>
                <a:spcPct val="114000"/>
              </a:lnSpc>
              <a:spcBef>
                <a:spcPts val="300"/>
              </a:spcBef>
            </a:pPr>
            <a:r>
              <a:rPr lang="en-US" altLang="en-US" sz="1800" dirty="0"/>
              <a:t>In the Phase 3 ATLAS study (NCT02951052), monthly IM injections of CAB + RPV LA were noninferior to daily oral standard of care</a:t>
            </a:r>
            <a:r>
              <a:rPr lang="en-US" altLang="en-US" sz="1800" baseline="30000" dirty="0"/>
              <a:t>1</a:t>
            </a:r>
          </a:p>
          <a:p>
            <a:pPr lvl="1">
              <a:lnSpc>
                <a:spcPct val="114000"/>
              </a:lnSpc>
              <a:spcBef>
                <a:spcPts val="300"/>
              </a:spcBef>
            </a:pPr>
            <a:r>
              <a:rPr lang="en-US" altLang="en-US" sz="1600" dirty="0"/>
              <a:t>1.6% (5/308) of participants receiving CAB + RPV LA having plasma HIV-1 RNA ≥50 c/mL at Week 48 compared with 1.0% (3/308) for those continuing their CAR</a:t>
            </a:r>
            <a:endParaRPr lang="en-US" altLang="en-US" sz="1600" baseline="30000" dirty="0"/>
          </a:p>
          <a:p>
            <a:pPr>
              <a:lnSpc>
                <a:spcPct val="114000"/>
              </a:lnSpc>
              <a:spcBef>
                <a:spcPts val="300"/>
              </a:spcBef>
            </a:pPr>
            <a:r>
              <a:rPr lang="en-US" sz="1800" dirty="0"/>
              <a:t>PRO instruments assessed patient views of LA treatment compared to CAR, including health status, treatment satisfaction, treatment acceptance, and acceptability of injections</a:t>
            </a:r>
          </a:p>
          <a:p>
            <a:pPr lvl="1">
              <a:lnSpc>
                <a:spcPct val="114000"/>
              </a:lnSpc>
              <a:spcBef>
                <a:spcPts val="300"/>
              </a:spcBef>
            </a:pPr>
            <a:r>
              <a:rPr lang="en-US" altLang="en-US" sz="1600" dirty="0"/>
              <a:t>PROs were assessed using a mixed methods approach with extensive qualitative interviews</a:t>
            </a:r>
          </a:p>
          <a:p>
            <a:pPr>
              <a:lnSpc>
                <a:spcPct val="114000"/>
              </a:lnSpc>
              <a:spcBef>
                <a:spcPts val="300"/>
              </a:spcBef>
            </a:pPr>
            <a:endParaRPr lang="en-US" altLang="en-US" sz="1800" dirty="0"/>
          </a:p>
        </p:txBody>
      </p:sp>
      <p:sp>
        <p:nvSpPr>
          <p:cNvPr id="17411" name="Title 25">
            <a:extLst>
              <a:ext uri="{FF2B5EF4-FFF2-40B4-BE49-F238E27FC236}">
                <a16:creationId xmlns:a16="http://schemas.microsoft.com/office/drawing/2014/main" id="{A4410772-4BD5-4A4B-9C9C-8FA340E1A5DA}"/>
              </a:ext>
            </a:extLst>
          </p:cNvPr>
          <p:cNvSpPr>
            <a:spLocks noGrp="1"/>
          </p:cNvSpPr>
          <p:nvPr>
            <p:ph type="title"/>
          </p:nvPr>
        </p:nvSpPr>
        <p:spPr/>
        <p:txBody>
          <a:bodyPr/>
          <a:lstStyle/>
          <a:p>
            <a:r>
              <a:rPr lang="en-US" dirty="0"/>
              <a:t>ATLAS Background and Objectives</a:t>
            </a:r>
            <a:endParaRPr lang="en-US" altLang="en-US" dirty="0"/>
          </a:p>
        </p:txBody>
      </p:sp>
      <p:sp>
        <p:nvSpPr>
          <p:cNvPr id="17412" name="Text Placeholder 29">
            <a:extLst>
              <a:ext uri="{FF2B5EF4-FFF2-40B4-BE49-F238E27FC236}">
                <a16:creationId xmlns:a16="http://schemas.microsoft.com/office/drawing/2014/main" id="{B2D28792-57F8-44FE-9D22-7F9F95C6E89E}"/>
              </a:ext>
            </a:extLst>
          </p:cNvPr>
          <p:cNvSpPr>
            <a:spLocks noGrp="1"/>
          </p:cNvSpPr>
          <p:nvPr>
            <p:ph type="body" sz="quarter" idx="11"/>
          </p:nvPr>
        </p:nvSpPr>
        <p:spPr>
          <a:xfrm>
            <a:off x="785089" y="6043920"/>
            <a:ext cx="11143488" cy="182880"/>
          </a:xfrm>
        </p:spPr>
        <p:txBody>
          <a:bodyPr/>
          <a:lstStyle/>
          <a:p>
            <a:r>
              <a:rPr lang="en-US" dirty="0"/>
              <a:t>Murray M, </a:t>
            </a:r>
            <a:r>
              <a:rPr lang="en-US" altLang="en-US" dirty="0"/>
              <a:t>et al. IAS 2019; Mexico City, Mexico. Oral MOAB0103.</a:t>
            </a:r>
          </a:p>
          <a:p>
            <a:r>
              <a:rPr lang="en-US" altLang="en-US" sz="1100" dirty="0"/>
              <a:t>ATLAS PRO slides can be downloaded at </a:t>
            </a:r>
            <a:r>
              <a:rPr lang="en-US" sz="1100" b="1" u="sng" dirty="0"/>
              <a:t>http://</a:t>
            </a:r>
            <a:r>
              <a:rPr lang="en-US" sz="1100" b="1" u="sng" dirty="0" smtClean="0"/>
              <a:t>bit.ly/atlaspros </a:t>
            </a:r>
            <a:endParaRPr lang="en-US" sz="1100" b="1" dirty="0"/>
          </a:p>
          <a:p>
            <a:endParaRPr lang="en-US" altLang="en-US" dirty="0"/>
          </a:p>
        </p:txBody>
      </p:sp>
      <p:sp>
        <p:nvSpPr>
          <p:cNvPr id="17413" name="Text Placeholder 4">
            <a:extLst>
              <a:ext uri="{FF2B5EF4-FFF2-40B4-BE49-F238E27FC236}">
                <a16:creationId xmlns:a16="http://schemas.microsoft.com/office/drawing/2014/main" id="{FF4DB94F-A88F-43AE-B3D2-6356FE52DABB}"/>
              </a:ext>
            </a:extLst>
          </p:cNvPr>
          <p:cNvSpPr>
            <a:spLocks noGrp="1"/>
          </p:cNvSpPr>
          <p:nvPr>
            <p:ph type="body" sz="quarter" idx="13"/>
          </p:nvPr>
        </p:nvSpPr>
        <p:spPr>
          <a:xfrm>
            <a:off x="910706" y="5861040"/>
            <a:ext cx="11143488" cy="365760"/>
          </a:xfrm>
        </p:spPr>
        <p:txBody>
          <a:bodyPr/>
          <a:lstStyle/>
          <a:p>
            <a:pPr>
              <a:spcAft>
                <a:spcPts val="0"/>
              </a:spcAft>
            </a:pPr>
            <a:r>
              <a:rPr lang="en-US" altLang="en-US" sz="1000" dirty="0"/>
              <a:t>CAB, cabotegravir; CAR, current antiretroviral; IM, intramuscular; PRO, p</a:t>
            </a:r>
            <a:r>
              <a:rPr lang="en-US" sz="1000" dirty="0"/>
              <a:t>atient-reported outcome; </a:t>
            </a:r>
            <a:r>
              <a:rPr lang="en-US" altLang="en-US" sz="1000" dirty="0"/>
              <a:t>RPV, rilpivirine; t½, half-life.</a:t>
            </a:r>
          </a:p>
          <a:p>
            <a:pPr>
              <a:spcAft>
                <a:spcPts val="0"/>
              </a:spcAft>
            </a:pPr>
            <a:r>
              <a:rPr lang="en-US" altLang="en-US" sz="1000" dirty="0"/>
              <a:t>1. </a:t>
            </a:r>
            <a:r>
              <a:rPr lang="en-US" altLang="en-US" sz="1000" dirty="0" err="1"/>
              <a:t>Swindells</a:t>
            </a:r>
            <a:r>
              <a:rPr lang="en-US" altLang="en-US" sz="1000" dirty="0"/>
              <a:t> S, et al. CROI 2019; Seattle, WA. Abstract 139.</a:t>
            </a:r>
          </a:p>
        </p:txBody>
      </p:sp>
    </p:spTree>
    <p:extLst>
      <p:ext uri="{BB962C8B-B14F-4D97-AF65-F5344CB8AC3E}">
        <p14:creationId xmlns:p14="http://schemas.microsoft.com/office/powerpoint/2010/main" val="2904297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92EF317C-0C80-4E2F-938E-85AC92E8D849}"/>
              </a:ext>
            </a:extLst>
          </p:cNvPr>
          <p:cNvGrpSpPr/>
          <p:nvPr/>
        </p:nvGrpSpPr>
        <p:grpSpPr>
          <a:xfrm>
            <a:off x="3069229" y="4144943"/>
            <a:ext cx="8676944" cy="127915"/>
            <a:chOff x="2301922" y="3273656"/>
            <a:chExt cx="6507708" cy="95936"/>
          </a:xfrm>
        </p:grpSpPr>
        <p:cxnSp>
          <p:nvCxnSpPr>
            <p:cNvPr id="10" name="Straight Arrow Connector 9">
              <a:extLst>
                <a:ext uri="{FF2B5EF4-FFF2-40B4-BE49-F238E27FC236}">
                  <a16:creationId xmlns:a16="http://schemas.microsoft.com/office/drawing/2014/main" id="{78A74512-C084-4783-AD89-5BC00C485161}"/>
                </a:ext>
              </a:extLst>
            </p:cNvPr>
            <p:cNvCxnSpPr>
              <a:cxnSpLocks/>
            </p:cNvCxnSpPr>
            <p:nvPr/>
          </p:nvCxnSpPr>
          <p:spPr>
            <a:xfrm>
              <a:off x="2301922" y="3273656"/>
              <a:ext cx="6507708" cy="0"/>
            </a:xfrm>
            <a:prstGeom prst="straightConnector1">
              <a:avLst/>
            </a:prstGeom>
            <a:ln w="12700" cap="sq">
              <a:solidFill>
                <a:schemeClr val="tx1"/>
              </a:solidFill>
              <a:miter lim="800000"/>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1471408-10D8-4299-9B5C-D514E67B80DE}"/>
                </a:ext>
              </a:extLst>
            </p:cNvPr>
            <p:cNvCxnSpPr/>
            <p:nvPr/>
          </p:nvCxnSpPr>
          <p:spPr>
            <a:xfrm>
              <a:off x="2301923" y="3279592"/>
              <a:ext cx="0" cy="9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CCBB437-F0E2-4DEF-9380-5F3A5F08768C}"/>
                </a:ext>
              </a:extLst>
            </p:cNvPr>
            <p:cNvCxnSpPr/>
            <p:nvPr/>
          </p:nvCxnSpPr>
          <p:spPr>
            <a:xfrm>
              <a:off x="3370072" y="3279592"/>
              <a:ext cx="0" cy="9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DE196DB-331B-47A0-B7BE-50B0ADDFFA67}"/>
                </a:ext>
              </a:extLst>
            </p:cNvPr>
            <p:cNvCxnSpPr/>
            <p:nvPr/>
          </p:nvCxnSpPr>
          <p:spPr>
            <a:xfrm>
              <a:off x="6048535" y="3279592"/>
              <a:ext cx="0" cy="9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812A23D2-0A6F-4FDE-9C07-E0CC27B959F1}"/>
                </a:ext>
              </a:extLst>
            </p:cNvPr>
            <p:cNvCxnSpPr/>
            <p:nvPr/>
          </p:nvCxnSpPr>
          <p:spPr>
            <a:xfrm>
              <a:off x="6449091" y="3279592"/>
              <a:ext cx="0" cy="9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6D063A8-9F10-411D-AB49-DA095EE0D6F5}"/>
                </a:ext>
              </a:extLst>
            </p:cNvPr>
            <p:cNvCxnSpPr/>
            <p:nvPr/>
          </p:nvCxnSpPr>
          <p:spPr>
            <a:xfrm>
              <a:off x="8540882" y="3279592"/>
              <a:ext cx="0" cy="9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411" name="Title 25">
            <a:extLst>
              <a:ext uri="{FF2B5EF4-FFF2-40B4-BE49-F238E27FC236}">
                <a16:creationId xmlns:a16="http://schemas.microsoft.com/office/drawing/2014/main" id="{A4410772-4BD5-4A4B-9C9C-8FA340E1A5DA}"/>
              </a:ext>
            </a:extLst>
          </p:cNvPr>
          <p:cNvSpPr>
            <a:spLocks noGrp="1"/>
          </p:cNvSpPr>
          <p:nvPr>
            <p:ph type="title"/>
          </p:nvPr>
        </p:nvSpPr>
        <p:spPr>
          <a:xfrm>
            <a:off x="517237" y="152401"/>
            <a:ext cx="10252366" cy="838200"/>
          </a:xfrm>
        </p:spPr>
        <p:txBody>
          <a:bodyPr/>
          <a:lstStyle/>
          <a:p>
            <a:r>
              <a:rPr lang="en-US" sz="2400" dirty="0"/>
              <a:t>ATLAS Study Design: Randomized, Multicenter, International, </a:t>
            </a:r>
            <a:br>
              <a:rPr lang="en-US" sz="2400" dirty="0"/>
            </a:br>
            <a:r>
              <a:rPr lang="en-US" sz="2400" dirty="0"/>
              <a:t>Open-Label, Noninferiority Study in Adults with Virologic Suppression</a:t>
            </a:r>
            <a:endParaRPr lang="en-US" altLang="en-US" sz="2400" dirty="0"/>
          </a:p>
        </p:txBody>
      </p:sp>
      <p:sp>
        <p:nvSpPr>
          <p:cNvPr id="17412" name="Text Placeholder 29">
            <a:extLst>
              <a:ext uri="{FF2B5EF4-FFF2-40B4-BE49-F238E27FC236}">
                <a16:creationId xmlns:a16="http://schemas.microsoft.com/office/drawing/2014/main" id="{B2D28792-57F8-44FE-9D22-7F9F95C6E89E}"/>
              </a:ext>
            </a:extLst>
          </p:cNvPr>
          <p:cNvSpPr>
            <a:spLocks noGrp="1"/>
          </p:cNvSpPr>
          <p:nvPr>
            <p:ph type="body" sz="quarter" idx="11"/>
          </p:nvPr>
        </p:nvSpPr>
        <p:spPr>
          <a:xfrm>
            <a:off x="851680" y="6115208"/>
            <a:ext cx="11143488" cy="182880"/>
          </a:xfrm>
        </p:spPr>
        <p:txBody>
          <a:bodyPr/>
          <a:lstStyle/>
          <a:p>
            <a:pPr>
              <a:spcAft>
                <a:spcPts val="0"/>
              </a:spcAft>
            </a:pPr>
            <a:r>
              <a:rPr lang="en-US" dirty="0"/>
              <a:t>Murray M, </a:t>
            </a:r>
            <a:r>
              <a:rPr lang="en-US" altLang="en-US" dirty="0"/>
              <a:t>et al. IAS 2019; Mexico City, Mexico. Oral MOAB0103.</a:t>
            </a:r>
          </a:p>
          <a:p>
            <a:pPr>
              <a:spcAft>
                <a:spcPts val="0"/>
              </a:spcAft>
            </a:pPr>
            <a:r>
              <a:rPr lang="en-US" altLang="en-US" sz="1100" dirty="0"/>
              <a:t>ATLAS PRO slides can be downloaded at </a:t>
            </a:r>
            <a:r>
              <a:rPr lang="en-US" sz="1100" b="1" u="sng" dirty="0"/>
              <a:t>http://bit.ly/atlaspros </a:t>
            </a:r>
            <a:endParaRPr lang="en-US" sz="1100" b="1" dirty="0"/>
          </a:p>
          <a:p>
            <a:pPr>
              <a:spcAft>
                <a:spcPts val="0"/>
              </a:spcAft>
            </a:pPr>
            <a:endParaRPr lang="en-US" sz="1100" dirty="0"/>
          </a:p>
          <a:p>
            <a:pPr>
              <a:spcAft>
                <a:spcPts val="0"/>
              </a:spcAft>
            </a:pPr>
            <a:endParaRPr lang="en-US" altLang="en-US" dirty="0"/>
          </a:p>
        </p:txBody>
      </p:sp>
      <p:sp>
        <p:nvSpPr>
          <p:cNvPr id="17413" name="Text Placeholder 4">
            <a:extLst>
              <a:ext uri="{FF2B5EF4-FFF2-40B4-BE49-F238E27FC236}">
                <a16:creationId xmlns:a16="http://schemas.microsoft.com/office/drawing/2014/main" id="{FF4DB94F-A88F-43AE-B3D2-6356FE52DABB}"/>
              </a:ext>
            </a:extLst>
          </p:cNvPr>
          <p:cNvSpPr>
            <a:spLocks noGrp="1"/>
          </p:cNvSpPr>
          <p:nvPr>
            <p:ph type="body" sz="quarter" idx="13"/>
          </p:nvPr>
        </p:nvSpPr>
        <p:spPr>
          <a:xfrm>
            <a:off x="692796" y="5090034"/>
            <a:ext cx="11143488" cy="859580"/>
          </a:xfrm>
        </p:spPr>
        <p:txBody>
          <a:bodyPr/>
          <a:lstStyle/>
          <a:p>
            <a:pPr>
              <a:spcAft>
                <a:spcPts val="0"/>
              </a:spcAft>
            </a:pPr>
            <a:r>
              <a:rPr lang="en-US" altLang="en-US" sz="1000" dirty="0"/>
              <a:t>*Uninterrupted ART 6 months and VL &lt;50 c/mL at Screening, 2× VL &lt;50 c/mL ≤12 months; </a:t>
            </a:r>
            <a:r>
              <a:rPr lang="en-US" altLang="en-US" sz="1000" baseline="30000" dirty="0"/>
              <a:t>†</a:t>
            </a:r>
            <a:r>
              <a:rPr lang="en-US" altLang="en-US" sz="1000" dirty="0"/>
              <a:t>INSTI-based regimen capped at 40% of enrollment; Triumeq excluded from study; </a:t>
            </a:r>
            <a:r>
              <a:rPr lang="en-US" altLang="en-US" sz="1000" baseline="30000" dirty="0"/>
              <a:t>‡</a:t>
            </a:r>
            <a:r>
              <a:rPr lang="en-US" altLang="en-US" sz="1000" dirty="0"/>
              <a:t>Optional switch to CAB + RPV LA at Week 52 for those on CAR; </a:t>
            </a:r>
            <a:r>
              <a:rPr lang="en-US" altLang="en-US" sz="1000" baseline="30000" dirty="0"/>
              <a:t>§</a:t>
            </a:r>
            <a:r>
              <a:rPr lang="en-US" altLang="en-US" sz="1000" dirty="0"/>
              <a:t>Participants who withdraw/complete IM CAB + RPV LA must complete 52 weeks of follow-up; </a:t>
            </a:r>
            <a:r>
              <a:rPr lang="en-US" altLang="en-US" sz="1000" baseline="30000" dirty="0"/>
              <a:t>‖</a:t>
            </a:r>
            <a:r>
              <a:rPr lang="en-US" altLang="en-US" sz="1000" dirty="0"/>
              <a:t>Participants received an initial loading dose of CAB (600 mg) and RPV LA (900 mg) at Week 4. From Week 8 onwards, participants received CAB (400 mg) + RPV LA (600 mg) injections every 4 weeks.</a:t>
            </a:r>
            <a:br>
              <a:rPr lang="en-US" altLang="en-US" sz="1000" dirty="0"/>
            </a:br>
            <a:r>
              <a:rPr lang="en-US" altLang="en-US" sz="1000" dirty="0"/>
              <a:t>ART, antiretroviral therapy; CAB, cabotegravir; CAR, current antiretroviral; IM, intramuscular; INSTI, integrase strand transfer inhibitor; LA, long-acting; </a:t>
            </a:r>
          </a:p>
          <a:p>
            <a:pPr>
              <a:spcAft>
                <a:spcPts val="0"/>
              </a:spcAft>
            </a:pPr>
            <a:r>
              <a:rPr lang="en-US" altLang="en-US" sz="1000" dirty="0"/>
              <a:t>NNRTI, non-nucleoside reverse transcriptase inhibitor; NRTI, nucleoside RTI; PI, protease inhibitor; PRO, patient-reported outcome; RPV, </a:t>
            </a:r>
            <a:r>
              <a:rPr lang="en-US" altLang="en-US" sz="1000" dirty="0" err="1"/>
              <a:t>rilpivirine</a:t>
            </a:r>
            <a:r>
              <a:rPr lang="en-US" altLang="en-US" sz="1000" dirty="0"/>
              <a:t>; VL, viral load. </a:t>
            </a:r>
          </a:p>
        </p:txBody>
      </p:sp>
      <p:sp>
        <p:nvSpPr>
          <p:cNvPr id="83" name="Flowchart: Off-page Connector 3">
            <a:extLst>
              <a:ext uri="{FF2B5EF4-FFF2-40B4-BE49-F238E27FC236}">
                <a16:creationId xmlns:a16="http://schemas.microsoft.com/office/drawing/2014/main" id="{8DA30B21-B638-46C6-8956-8C0292BB0921}"/>
              </a:ext>
            </a:extLst>
          </p:cNvPr>
          <p:cNvSpPr/>
          <p:nvPr/>
        </p:nvSpPr>
        <p:spPr>
          <a:xfrm rot="16200000">
            <a:off x="6254479" y="1510580"/>
            <a:ext cx="595200" cy="411746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0 w 10051"/>
              <a:gd name="connsiteY4" fmla="*/ 8000 h 10000"/>
              <a:gd name="connsiteX5" fmla="*/ 0 w 10051"/>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51 w 10051"/>
              <a:gd name="connsiteY4" fmla="*/ 9306 h 10000"/>
              <a:gd name="connsiteX5" fmla="*/ 0 w 10051"/>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1" h="10000">
                <a:moveTo>
                  <a:pt x="0" y="0"/>
                </a:moveTo>
                <a:lnTo>
                  <a:pt x="10000" y="0"/>
                </a:lnTo>
                <a:cubicBezTo>
                  <a:pt x="10017" y="3087"/>
                  <a:pt x="10034" y="6173"/>
                  <a:pt x="10051" y="9260"/>
                </a:cubicBezTo>
                <a:lnTo>
                  <a:pt x="5000" y="10000"/>
                </a:lnTo>
                <a:lnTo>
                  <a:pt x="51" y="9306"/>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vert="vert" lIns="120000" tIns="0" bIns="144000" rtlCol="0" anchor="ctr"/>
          <a:lstStyle/>
          <a:p>
            <a:pPr algn="ctr">
              <a:lnSpc>
                <a:spcPct val="114000"/>
              </a:lnSpc>
            </a:pPr>
            <a:r>
              <a:rPr lang="en-US" altLang="en-US" sz="1600" b="1" dirty="0">
                <a:solidFill>
                  <a:schemeClr val="bg1"/>
                </a:solidFill>
              </a:rPr>
              <a:t>CAB LA (400 mg) + RPV LA (600 mg)</a:t>
            </a:r>
            <a:r>
              <a:rPr lang="en-US" altLang="en-US" sz="1600" b="1" baseline="30000" dirty="0">
                <a:solidFill>
                  <a:schemeClr val="bg1"/>
                </a:solidFill>
                <a:cs typeface="Arial" panose="020B0604020202020204" pitchFamily="34" charset="0"/>
              </a:rPr>
              <a:t>§</a:t>
            </a:r>
            <a:br>
              <a:rPr lang="en-US" altLang="en-US" sz="1600" b="1" baseline="30000" dirty="0">
                <a:solidFill>
                  <a:schemeClr val="bg1"/>
                </a:solidFill>
                <a:cs typeface="Arial" panose="020B0604020202020204" pitchFamily="34" charset="0"/>
              </a:rPr>
            </a:br>
            <a:r>
              <a:rPr lang="en-US" altLang="en-US" sz="1600" b="1" dirty="0">
                <a:solidFill>
                  <a:schemeClr val="bg1"/>
                </a:solidFill>
                <a:cs typeface="Arial" panose="020B0604020202020204" pitchFamily="34" charset="0"/>
              </a:rPr>
              <a:t>I</a:t>
            </a:r>
            <a:r>
              <a:rPr lang="en-US" sz="1600" b="1" dirty="0">
                <a:solidFill>
                  <a:schemeClr val="bg1"/>
                </a:solidFill>
                <a:cs typeface="Arial" panose="020B0604020202020204" pitchFamily="34" charset="0"/>
              </a:rPr>
              <a:t>M monthly n=303</a:t>
            </a:r>
            <a:endParaRPr lang="en-US" sz="1600" dirty="0"/>
          </a:p>
        </p:txBody>
      </p:sp>
      <p:sp>
        <p:nvSpPr>
          <p:cNvPr id="61" name="Rectangle 50">
            <a:extLst>
              <a:ext uri="{FF2B5EF4-FFF2-40B4-BE49-F238E27FC236}">
                <a16:creationId xmlns:a16="http://schemas.microsoft.com/office/drawing/2014/main" id="{2EC33F1E-8C74-49CA-92D2-ADF9460B1F26}"/>
              </a:ext>
            </a:extLst>
          </p:cNvPr>
          <p:cNvSpPr>
            <a:spLocks noChangeArrowheads="1"/>
          </p:cNvSpPr>
          <p:nvPr/>
        </p:nvSpPr>
        <p:spPr bwMode="auto">
          <a:xfrm>
            <a:off x="692796" y="1477574"/>
            <a:ext cx="192681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867" b="1" dirty="0">
                <a:solidFill>
                  <a:srgbClr val="000000"/>
                </a:solidFill>
                <a:latin typeface="+mn-lt"/>
              </a:rPr>
              <a:t>Screening Phase</a:t>
            </a:r>
            <a:endParaRPr lang="en-US" altLang="en-US" sz="1867" dirty="0">
              <a:latin typeface="+mn-lt"/>
            </a:endParaRPr>
          </a:p>
        </p:txBody>
      </p:sp>
      <p:sp>
        <p:nvSpPr>
          <p:cNvPr id="62" name="Rectangle 51">
            <a:extLst>
              <a:ext uri="{FF2B5EF4-FFF2-40B4-BE49-F238E27FC236}">
                <a16:creationId xmlns:a16="http://schemas.microsoft.com/office/drawing/2014/main" id="{B8805F5D-7E21-40A0-BAFF-7D4DC4704A8F}"/>
              </a:ext>
            </a:extLst>
          </p:cNvPr>
          <p:cNvSpPr>
            <a:spLocks noChangeArrowheads="1"/>
          </p:cNvSpPr>
          <p:nvPr/>
        </p:nvSpPr>
        <p:spPr bwMode="auto">
          <a:xfrm>
            <a:off x="3121256" y="1465673"/>
            <a:ext cx="5489553"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867" b="1" dirty="0">
                <a:solidFill>
                  <a:srgbClr val="000000"/>
                </a:solidFill>
                <a:latin typeface="+mn-lt"/>
              </a:rPr>
              <a:t>Maintenance Phase</a:t>
            </a:r>
            <a:endParaRPr lang="en-US" altLang="en-US" sz="1867" dirty="0">
              <a:latin typeface="+mn-lt"/>
            </a:endParaRPr>
          </a:p>
        </p:txBody>
      </p:sp>
      <p:sp>
        <p:nvSpPr>
          <p:cNvPr id="63" name="Rectangle 52">
            <a:extLst>
              <a:ext uri="{FF2B5EF4-FFF2-40B4-BE49-F238E27FC236}">
                <a16:creationId xmlns:a16="http://schemas.microsoft.com/office/drawing/2014/main" id="{6473387A-8981-40F3-8F67-9591FDED1606}"/>
              </a:ext>
            </a:extLst>
          </p:cNvPr>
          <p:cNvSpPr>
            <a:spLocks noChangeArrowheads="1"/>
          </p:cNvSpPr>
          <p:nvPr/>
        </p:nvSpPr>
        <p:spPr bwMode="auto">
          <a:xfrm>
            <a:off x="8727135" y="1465673"/>
            <a:ext cx="2730856"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n-US" altLang="en-US" sz="1867" b="1" dirty="0">
                <a:solidFill>
                  <a:srgbClr val="000000"/>
                </a:solidFill>
                <a:latin typeface="+mn-lt"/>
              </a:rPr>
              <a:t>Extension Phase</a:t>
            </a:r>
            <a:r>
              <a:rPr lang="en-US" altLang="en-US" sz="1867" b="1" baseline="30000" dirty="0">
                <a:solidFill>
                  <a:srgbClr val="000000"/>
                </a:solidFill>
                <a:latin typeface="+mn-lt"/>
              </a:rPr>
              <a:t>‡</a:t>
            </a:r>
            <a:endParaRPr lang="en-US" altLang="en-US" sz="1867" baseline="30000" dirty="0">
              <a:latin typeface="+mn-lt"/>
            </a:endParaRPr>
          </a:p>
        </p:txBody>
      </p:sp>
      <p:sp>
        <p:nvSpPr>
          <p:cNvPr id="74" name="Rectangle 65">
            <a:extLst>
              <a:ext uri="{FF2B5EF4-FFF2-40B4-BE49-F238E27FC236}">
                <a16:creationId xmlns:a16="http://schemas.microsoft.com/office/drawing/2014/main" id="{891AAA01-BE7A-4216-9A96-02B9B47A8DFD}"/>
              </a:ext>
            </a:extLst>
          </p:cNvPr>
          <p:cNvSpPr>
            <a:spLocks noChangeArrowheads="1"/>
          </p:cNvSpPr>
          <p:nvPr/>
        </p:nvSpPr>
        <p:spPr bwMode="auto">
          <a:xfrm>
            <a:off x="6572782" y="2071169"/>
            <a:ext cx="65" cy="266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eaLnBrk="0" fontAlgn="base" hangingPunct="0">
              <a:spcBef>
                <a:spcPct val="0"/>
              </a:spcBef>
              <a:spcAft>
                <a:spcPct val="0"/>
              </a:spcAft>
            </a:pPr>
            <a:endParaRPr lang="en-US" altLang="en-US" sz="1733" dirty="0">
              <a:latin typeface="+mn-lt"/>
            </a:endParaRPr>
          </a:p>
        </p:txBody>
      </p:sp>
      <p:sp>
        <p:nvSpPr>
          <p:cNvPr id="84" name="Flowchart: Off-page Connector 3">
            <a:extLst>
              <a:ext uri="{FF2B5EF4-FFF2-40B4-BE49-F238E27FC236}">
                <a16:creationId xmlns:a16="http://schemas.microsoft.com/office/drawing/2014/main" id="{92633965-6EE6-4F34-87BB-58DE93C17645}"/>
              </a:ext>
            </a:extLst>
          </p:cNvPr>
          <p:cNvSpPr/>
          <p:nvPr/>
        </p:nvSpPr>
        <p:spPr>
          <a:xfrm rot="16200000">
            <a:off x="5523135" y="-356821"/>
            <a:ext cx="595200" cy="5580157"/>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0 w 10051"/>
              <a:gd name="connsiteY4" fmla="*/ 8000 h 10000"/>
              <a:gd name="connsiteX5" fmla="*/ 0 w 10051"/>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51 w 10051"/>
              <a:gd name="connsiteY4" fmla="*/ 9306 h 10000"/>
              <a:gd name="connsiteX5" fmla="*/ 0 w 10051"/>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1" h="10000">
                <a:moveTo>
                  <a:pt x="0" y="0"/>
                </a:moveTo>
                <a:lnTo>
                  <a:pt x="10000" y="0"/>
                </a:lnTo>
                <a:cubicBezTo>
                  <a:pt x="10017" y="3087"/>
                  <a:pt x="10034" y="6173"/>
                  <a:pt x="10051" y="9260"/>
                </a:cubicBezTo>
                <a:lnTo>
                  <a:pt x="5000" y="10000"/>
                </a:lnTo>
                <a:lnTo>
                  <a:pt x="51" y="9306"/>
                </a:lnTo>
                <a:lnTo>
                  <a:pt x="0" y="0"/>
                </a:lnTo>
                <a:close/>
              </a:path>
            </a:pathLst>
          </a:custGeom>
          <a:solidFill>
            <a:srgbClr val="97009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lnSpc>
                <a:spcPct val="114000"/>
              </a:lnSpc>
            </a:pPr>
            <a:r>
              <a:rPr lang="en-US" altLang="en-US" sz="1600" b="1" dirty="0">
                <a:solidFill>
                  <a:schemeClr val="bg1"/>
                </a:solidFill>
              </a:rPr>
              <a:t>PI, NNRTI or INSTI</a:t>
            </a:r>
            <a:r>
              <a:rPr lang="en-US" altLang="en-US" sz="1600" b="1" baseline="30000" dirty="0">
                <a:solidFill>
                  <a:schemeClr val="bg1"/>
                </a:solidFill>
              </a:rPr>
              <a:t>†</a:t>
            </a:r>
          </a:p>
          <a:p>
            <a:pPr algn="ctr">
              <a:lnSpc>
                <a:spcPct val="114000"/>
              </a:lnSpc>
            </a:pPr>
            <a:r>
              <a:rPr lang="en-US" altLang="en-US" sz="1600" b="1" dirty="0">
                <a:solidFill>
                  <a:schemeClr val="bg1"/>
                </a:solidFill>
              </a:rPr>
              <a:t>Current daily oral ART n=308</a:t>
            </a:r>
            <a:endParaRPr lang="en-US" sz="1600" dirty="0"/>
          </a:p>
        </p:txBody>
      </p:sp>
      <p:sp>
        <p:nvSpPr>
          <p:cNvPr id="8" name="Rectangle 7">
            <a:extLst>
              <a:ext uri="{FF2B5EF4-FFF2-40B4-BE49-F238E27FC236}">
                <a16:creationId xmlns:a16="http://schemas.microsoft.com/office/drawing/2014/main" id="{72D77173-257E-4E6F-8B6F-958C324A6B35}"/>
              </a:ext>
            </a:extLst>
          </p:cNvPr>
          <p:cNvSpPr/>
          <p:nvPr/>
        </p:nvSpPr>
        <p:spPr>
          <a:xfrm>
            <a:off x="711201" y="2014228"/>
            <a:ext cx="1664447" cy="213046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rIns="96000" rtlCol="0" anchor="ctr"/>
          <a:lstStyle/>
          <a:p>
            <a:r>
              <a:rPr lang="en-US" altLang="en-US" sz="1600" b="1" dirty="0">
                <a:solidFill>
                  <a:srgbClr val="000000"/>
                </a:solidFill>
              </a:rPr>
              <a:t>N=705</a:t>
            </a:r>
          </a:p>
          <a:p>
            <a:r>
              <a:rPr lang="en-US" altLang="en-US" sz="1600" b="1" dirty="0">
                <a:solidFill>
                  <a:srgbClr val="000000"/>
                </a:solidFill>
              </a:rPr>
              <a:t>PI-, NNRTI-, or INSTI-based regimen with </a:t>
            </a:r>
            <a:br>
              <a:rPr lang="en-US" altLang="en-US" sz="1600" b="1" dirty="0">
                <a:solidFill>
                  <a:srgbClr val="000000"/>
                </a:solidFill>
              </a:rPr>
            </a:br>
            <a:r>
              <a:rPr lang="en-US" altLang="en-US" sz="1600" b="1" dirty="0">
                <a:solidFill>
                  <a:srgbClr val="000000"/>
                </a:solidFill>
              </a:rPr>
              <a:t>2 NRTI backbone*</a:t>
            </a:r>
            <a:endParaRPr lang="en-US" altLang="en-US" sz="1600" dirty="0"/>
          </a:p>
        </p:txBody>
      </p:sp>
      <p:sp>
        <p:nvSpPr>
          <p:cNvPr id="88" name="Rectangle 17">
            <a:extLst>
              <a:ext uri="{FF2B5EF4-FFF2-40B4-BE49-F238E27FC236}">
                <a16:creationId xmlns:a16="http://schemas.microsoft.com/office/drawing/2014/main" id="{217B93AD-475C-4813-93AB-87881D5A765F}"/>
              </a:ext>
            </a:extLst>
          </p:cNvPr>
          <p:cNvSpPr>
            <a:spLocks noChangeArrowheads="1"/>
          </p:cNvSpPr>
          <p:nvPr/>
        </p:nvSpPr>
        <p:spPr bwMode="auto">
          <a:xfrm rot="16200000">
            <a:off x="1638806" y="2811899"/>
            <a:ext cx="2128689" cy="533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733" b="1" dirty="0">
                <a:latin typeface="+mn-lt"/>
              </a:rPr>
              <a:t>Randomization</a:t>
            </a:r>
          </a:p>
          <a:p>
            <a:pPr algn="ctr" defTabSz="1219170" eaLnBrk="0" fontAlgn="base" hangingPunct="0">
              <a:spcBef>
                <a:spcPct val="0"/>
              </a:spcBef>
              <a:spcAft>
                <a:spcPct val="0"/>
              </a:spcAft>
            </a:pPr>
            <a:r>
              <a:rPr lang="en-US" altLang="en-US" sz="1733" b="1" dirty="0">
                <a:latin typeface="+mn-lt"/>
              </a:rPr>
              <a:t>1:1 </a:t>
            </a:r>
            <a:endParaRPr lang="en-US" altLang="en-US" sz="1733" dirty="0">
              <a:latin typeface="+mn-lt"/>
            </a:endParaRPr>
          </a:p>
        </p:txBody>
      </p:sp>
      <p:sp>
        <p:nvSpPr>
          <p:cNvPr id="99" name="Flowchart: Off-page Connector 3">
            <a:extLst>
              <a:ext uri="{FF2B5EF4-FFF2-40B4-BE49-F238E27FC236}">
                <a16:creationId xmlns:a16="http://schemas.microsoft.com/office/drawing/2014/main" id="{94A5E57C-7DC8-4FF7-95DE-880766C34BFC}"/>
              </a:ext>
            </a:extLst>
          </p:cNvPr>
          <p:cNvSpPr/>
          <p:nvPr/>
        </p:nvSpPr>
        <p:spPr>
          <a:xfrm>
            <a:off x="8706605" y="2316614"/>
            <a:ext cx="3148083" cy="1369341"/>
          </a:xfrm>
          <a:prstGeom prst="homePlate">
            <a:avLst>
              <a:gd name="adj" fmla="val 37504"/>
            </a:avLst>
          </a:prstGeom>
          <a:solidFill>
            <a:srgbClr val="FFFF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lIns="48000" tIns="192000" rIns="48000" bIns="192000" rtlCol="0" anchor="ctr"/>
          <a:lstStyle/>
          <a:p>
            <a:pPr algn="ctr"/>
            <a:r>
              <a:rPr lang="en-US" altLang="en-US" sz="1600" b="1" dirty="0">
                <a:solidFill>
                  <a:schemeClr val="tx1"/>
                </a:solidFill>
              </a:rPr>
              <a:t>Extension Phase</a:t>
            </a:r>
            <a:r>
              <a:rPr lang="en-US" altLang="en-US" sz="1600" b="1" baseline="30000" dirty="0">
                <a:solidFill>
                  <a:schemeClr val="tx1"/>
                </a:solidFill>
                <a:cs typeface="Arial" panose="020B0604020202020204" pitchFamily="34" charset="0"/>
              </a:rPr>
              <a:t> </a:t>
            </a:r>
            <a:r>
              <a:rPr lang="en-US" altLang="en-US" sz="1600" b="1" dirty="0">
                <a:solidFill>
                  <a:schemeClr val="tx1"/>
                </a:solidFill>
                <a:cs typeface="Arial" panose="020B0604020202020204" pitchFamily="34" charset="0"/>
              </a:rPr>
              <a:t>or </a:t>
            </a:r>
            <a:br>
              <a:rPr lang="en-US" altLang="en-US" sz="1600" b="1" dirty="0">
                <a:solidFill>
                  <a:schemeClr val="tx1"/>
                </a:solidFill>
                <a:cs typeface="Arial" panose="020B0604020202020204" pitchFamily="34" charset="0"/>
              </a:rPr>
            </a:br>
            <a:r>
              <a:rPr lang="en-US" sz="1600" b="1" dirty="0">
                <a:solidFill>
                  <a:schemeClr val="tx1"/>
                </a:solidFill>
              </a:rPr>
              <a:t>transition to the </a:t>
            </a:r>
          </a:p>
          <a:p>
            <a:pPr algn="ctr"/>
            <a:r>
              <a:rPr lang="en-US" sz="1600" b="1" dirty="0">
                <a:solidFill>
                  <a:schemeClr val="tx1"/>
                </a:solidFill>
              </a:rPr>
              <a:t>ATLAS-2M study</a:t>
            </a:r>
            <a:endParaRPr lang="en-US" altLang="en-US" sz="1600" dirty="0">
              <a:solidFill>
                <a:schemeClr val="tx1"/>
              </a:solidFill>
            </a:endParaRPr>
          </a:p>
        </p:txBody>
      </p:sp>
      <p:sp>
        <p:nvSpPr>
          <p:cNvPr id="100" name="Flowchart: Off-page Connector 3">
            <a:extLst>
              <a:ext uri="{FF2B5EF4-FFF2-40B4-BE49-F238E27FC236}">
                <a16:creationId xmlns:a16="http://schemas.microsoft.com/office/drawing/2014/main" id="{4AEDB459-E623-4D45-827F-16913A9B3086}"/>
              </a:ext>
            </a:extLst>
          </p:cNvPr>
          <p:cNvSpPr/>
          <p:nvPr/>
        </p:nvSpPr>
        <p:spPr>
          <a:xfrm rot="16200000">
            <a:off x="3430500" y="2873643"/>
            <a:ext cx="595200" cy="1394883"/>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0 w 10051"/>
              <a:gd name="connsiteY4" fmla="*/ 8000 h 10000"/>
              <a:gd name="connsiteX5" fmla="*/ 0 w 10051"/>
              <a:gd name="connsiteY5" fmla="*/ 0 h 10000"/>
              <a:gd name="connsiteX0" fmla="*/ 0 w 10051"/>
              <a:gd name="connsiteY0" fmla="*/ 0 h 10000"/>
              <a:gd name="connsiteX1" fmla="*/ 10000 w 10051"/>
              <a:gd name="connsiteY1" fmla="*/ 0 h 10000"/>
              <a:gd name="connsiteX2" fmla="*/ 10051 w 10051"/>
              <a:gd name="connsiteY2" fmla="*/ 9260 h 10000"/>
              <a:gd name="connsiteX3" fmla="*/ 5000 w 10051"/>
              <a:gd name="connsiteY3" fmla="*/ 10000 h 10000"/>
              <a:gd name="connsiteX4" fmla="*/ 51 w 10051"/>
              <a:gd name="connsiteY4" fmla="*/ 9306 h 10000"/>
              <a:gd name="connsiteX5" fmla="*/ 0 w 10051"/>
              <a:gd name="connsiteY5" fmla="*/ 0 h 10000"/>
              <a:gd name="connsiteX0" fmla="*/ 0 w 10051"/>
              <a:gd name="connsiteY0" fmla="*/ 0 h 10000"/>
              <a:gd name="connsiteX1" fmla="*/ 10000 w 10051"/>
              <a:gd name="connsiteY1" fmla="*/ 0 h 10000"/>
              <a:gd name="connsiteX2" fmla="*/ 10051 w 10051"/>
              <a:gd name="connsiteY2" fmla="*/ 9660 h 10000"/>
              <a:gd name="connsiteX3" fmla="*/ 5000 w 10051"/>
              <a:gd name="connsiteY3" fmla="*/ 10000 h 10000"/>
              <a:gd name="connsiteX4" fmla="*/ 51 w 10051"/>
              <a:gd name="connsiteY4" fmla="*/ 9306 h 10000"/>
              <a:gd name="connsiteX5" fmla="*/ 0 w 10051"/>
              <a:gd name="connsiteY5" fmla="*/ 0 h 10000"/>
              <a:gd name="connsiteX0" fmla="*/ 0 w 10051"/>
              <a:gd name="connsiteY0" fmla="*/ 0 h 12132"/>
              <a:gd name="connsiteX1" fmla="*/ 10000 w 10051"/>
              <a:gd name="connsiteY1" fmla="*/ 0 h 12132"/>
              <a:gd name="connsiteX2" fmla="*/ 10051 w 10051"/>
              <a:gd name="connsiteY2" fmla="*/ 9660 h 12132"/>
              <a:gd name="connsiteX3" fmla="*/ 5000 w 10051"/>
              <a:gd name="connsiteY3" fmla="*/ 12132 h 12132"/>
              <a:gd name="connsiteX4" fmla="*/ 51 w 10051"/>
              <a:gd name="connsiteY4" fmla="*/ 9306 h 12132"/>
              <a:gd name="connsiteX5" fmla="*/ 0 w 10051"/>
              <a:gd name="connsiteY5" fmla="*/ 0 h 12132"/>
              <a:gd name="connsiteX0" fmla="*/ 0 w 10051"/>
              <a:gd name="connsiteY0" fmla="*/ 0 h 12132"/>
              <a:gd name="connsiteX1" fmla="*/ 10000 w 10051"/>
              <a:gd name="connsiteY1" fmla="*/ 0 h 12132"/>
              <a:gd name="connsiteX2" fmla="*/ 10051 w 10051"/>
              <a:gd name="connsiteY2" fmla="*/ 9660 h 12132"/>
              <a:gd name="connsiteX3" fmla="*/ 5000 w 10051"/>
              <a:gd name="connsiteY3" fmla="*/ 12132 h 12132"/>
              <a:gd name="connsiteX4" fmla="*/ 51 w 10051"/>
              <a:gd name="connsiteY4" fmla="*/ 9795 h 12132"/>
              <a:gd name="connsiteX5" fmla="*/ 0 w 10051"/>
              <a:gd name="connsiteY5" fmla="*/ 0 h 12132"/>
              <a:gd name="connsiteX0" fmla="*/ 0 w 10051"/>
              <a:gd name="connsiteY0" fmla="*/ 0 h 12132"/>
              <a:gd name="connsiteX1" fmla="*/ 10000 w 10051"/>
              <a:gd name="connsiteY1" fmla="*/ 0 h 12132"/>
              <a:gd name="connsiteX2" fmla="*/ 10051 w 10051"/>
              <a:gd name="connsiteY2" fmla="*/ 9660 h 12132"/>
              <a:gd name="connsiteX3" fmla="*/ 5000 w 10051"/>
              <a:gd name="connsiteY3" fmla="*/ 12132 h 12132"/>
              <a:gd name="connsiteX4" fmla="*/ 51 w 10051"/>
              <a:gd name="connsiteY4" fmla="*/ 9839 h 12132"/>
              <a:gd name="connsiteX5" fmla="*/ 0 w 10051"/>
              <a:gd name="connsiteY5" fmla="*/ 0 h 12132"/>
              <a:gd name="connsiteX0" fmla="*/ 0 w 10051"/>
              <a:gd name="connsiteY0" fmla="*/ 0 h 12132"/>
              <a:gd name="connsiteX1" fmla="*/ 10000 w 10051"/>
              <a:gd name="connsiteY1" fmla="*/ 0 h 12132"/>
              <a:gd name="connsiteX2" fmla="*/ 10051 w 10051"/>
              <a:gd name="connsiteY2" fmla="*/ 9660 h 12132"/>
              <a:gd name="connsiteX3" fmla="*/ 5000 w 10051"/>
              <a:gd name="connsiteY3" fmla="*/ 12132 h 12132"/>
              <a:gd name="connsiteX4" fmla="*/ 121 w 10051"/>
              <a:gd name="connsiteY4" fmla="*/ 9617 h 12132"/>
              <a:gd name="connsiteX5" fmla="*/ 0 w 10051"/>
              <a:gd name="connsiteY5" fmla="*/ 0 h 12132"/>
              <a:gd name="connsiteX0" fmla="*/ 23 w 10074"/>
              <a:gd name="connsiteY0" fmla="*/ 0 h 12132"/>
              <a:gd name="connsiteX1" fmla="*/ 10023 w 10074"/>
              <a:gd name="connsiteY1" fmla="*/ 0 h 12132"/>
              <a:gd name="connsiteX2" fmla="*/ 10074 w 10074"/>
              <a:gd name="connsiteY2" fmla="*/ 9660 h 12132"/>
              <a:gd name="connsiteX3" fmla="*/ 5023 w 10074"/>
              <a:gd name="connsiteY3" fmla="*/ 12132 h 12132"/>
              <a:gd name="connsiteX4" fmla="*/ 3 w 10074"/>
              <a:gd name="connsiteY4" fmla="*/ 9661 h 12132"/>
              <a:gd name="connsiteX5" fmla="*/ 23 w 10074"/>
              <a:gd name="connsiteY5" fmla="*/ 0 h 12132"/>
              <a:gd name="connsiteX0" fmla="*/ 23 w 10074"/>
              <a:gd name="connsiteY0" fmla="*/ 0 h 12132"/>
              <a:gd name="connsiteX1" fmla="*/ 10023 w 10074"/>
              <a:gd name="connsiteY1" fmla="*/ 0 h 12132"/>
              <a:gd name="connsiteX2" fmla="*/ 10074 w 10074"/>
              <a:gd name="connsiteY2" fmla="*/ 9660 h 12132"/>
              <a:gd name="connsiteX3" fmla="*/ 5023 w 10074"/>
              <a:gd name="connsiteY3" fmla="*/ 12132 h 12132"/>
              <a:gd name="connsiteX4" fmla="*/ 3 w 10074"/>
              <a:gd name="connsiteY4" fmla="*/ 9628 h 12132"/>
              <a:gd name="connsiteX5" fmla="*/ 23 w 10074"/>
              <a:gd name="connsiteY5" fmla="*/ 0 h 12132"/>
              <a:gd name="connsiteX0" fmla="*/ 74 w 10125"/>
              <a:gd name="connsiteY0" fmla="*/ 0 h 12132"/>
              <a:gd name="connsiteX1" fmla="*/ 10074 w 10125"/>
              <a:gd name="connsiteY1" fmla="*/ 0 h 12132"/>
              <a:gd name="connsiteX2" fmla="*/ 10125 w 10125"/>
              <a:gd name="connsiteY2" fmla="*/ 9660 h 12132"/>
              <a:gd name="connsiteX3" fmla="*/ 5074 w 10125"/>
              <a:gd name="connsiteY3" fmla="*/ 12132 h 12132"/>
              <a:gd name="connsiteX4" fmla="*/ 1 w 10125"/>
              <a:gd name="connsiteY4" fmla="*/ 9595 h 12132"/>
              <a:gd name="connsiteX5" fmla="*/ 74 w 10125"/>
              <a:gd name="connsiteY5" fmla="*/ 0 h 12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25" h="12132">
                <a:moveTo>
                  <a:pt x="74" y="0"/>
                </a:moveTo>
                <a:lnTo>
                  <a:pt x="10074" y="0"/>
                </a:lnTo>
                <a:cubicBezTo>
                  <a:pt x="10091" y="3087"/>
                  <a:pt x="10108" y="6573"/>
                  <a:pt x="10125" y="9660"/>
                </a:cubicBezTo>
                <a:lnTo>
                  <a:pt x="5074" y="12132"/>
                </a:lnTo>
                <a:lnTo>
                  <a:pt x="1" y="9595"/>
                </a:lnTo>
                <a:cubicBezTo>
                  <a:pt x="-16" y="6315"/>
                  <a:pt x="91" y="3280"/>
                  <a:pt x="74" y="0"/>
                </a:cubicBezTo>
                <a:close/>
              </a:path>
            </a:pathLst>
          </a:custGeom>
          <a:solidFill>
            <a:srgbClr val="0098D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Ins="120000" rtlCol="0" anchor="ctr"/>
          <a:lstStyle/>
          <a:p>
            <a:r>
              <a:rPr lang="en-US" altLang="en-US" sz="1600" b="1" dirty="0">
                <a:solidFill>
                  <a:schemeClr val="bg1"/>
                </a:solidFill>
              </a:rPr>
              <a:t>Oral CAB + RPV n=308</a:t>
            </a:r>
            <a:endParaRPr lang="en-US" altLang="en-US" sz="1600" dirty="0">
              <a:solidFill>
                <a:schemeClr val="bg1"/>
              </a:solidFill>
            </a:endParaRPr>
          </a:p>
        </p:txBody>
      </p:sp>
      <p:grpSp>
        <p:nvGrpSpPr>
          <p:cNvPr id="6" name="Group 5">
            <a:extLst>
              <a:ext uri="{FF2B5EF4-FFF2-40B4-BE49-F238E27FC236}">
                <a16:creationId xmlns:a16="http://schemas.microsoft.com/office/drawing/2014/main" id="{821665FE-5752-466E-BB49-646E5097C0E2}"/>
              </a:ext>
            </a:extLst>
          </p:cNvPr>
          <p:cNvGrpSpPr/>
          <p:nvPr/>
        </p:nvGrpSpPr>
        <p:grpSpPr>
          <a:xfrm>
            <a:off x="4176500" y="4311540"/>
            <a:ext cx="4833340" cy="246826"/>
            <a:chOff x="3159671" y="3306340"/>
            <a:chExt cx="3625005" cy="171851"/>
          </a:xfrm>
        </p:grpSpPr>
        <p:sp>
          <p:nvSpPr>
            <p:cNvPr id="36" name="Rectangle 24">
              <a:extLst>
                <a:ext uri="{FF2B5EF4-FFF2-40B4-BE49-F238E27FC236}">
                  <a16:creationId xmlns:a16="http://schemas.microsoft.com/office/drawing/2014/main" id="{2F1E2972-B7BB-40F9-88DD-AB990F4D4222}"/>
                </a:ext>
              </a:extLst>
            </p:cNvPr>
            <p:cNvSpPr>
              <a:spLocks noChangeArrowheads="1"/>
            </p:cNvSpPr>
            <p:nvPr/>
          </p:nvSpPr>
          <p:spPr bwMode="auto">
            <a:xfrm>
              <a:off x="5842745" y="3306340"/>
              <a:ext cx="466170" cy="171430"/>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48</a:t>
              </a:r>
              <a:endParaRPr lang="en-US" altLang="en-US" sz="1600" dirty="0">
                <a:latin typeface="+mn-lt"/>
              </a:endParaRPr>
            </a:p>
          </p:txBody>
        </p:sp>
        <p:sp>
          <p:nvSpPr>
            <p:cNvPr id="44" name="Rectangle 32">
              <a:extLst>
                <a:ext uri="{FF2B5EF4-FFF2-40B4-BE49-F238E27FC236}">
                  <a16:creationId xmlns:a16="http://schemas.microsoft.com/office/drawing/2014/main" id="{1D71D42E-A495-4DAC-8E5D-E875BC643726}"/>
                </a:ext>
              </a:extLst>
            </p:cNvPr>
            <p:cNvSpPr>
              <a:spLocks noChangeArrowheads="1"/>
            </p:cNvSpPr>
            <p:nvPr/>
          </p:nvSpPr>
          <p:spPr bwMode="auto">
            <a:xfrm>
              <a:off x="3159671" y="3306761"/>
              <a:ext cx="582128" cy="17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4</a:t>
              </a:r>
              <a:r>
                <a:rPr lang="en-US" altLang="en-US" sz="1600" b="1" baseline="30000" dirty="0">
                  <a:solidFill>
                    <a:srgbClr val="000000"/>
                  </a:solidFill>
                </a:rPr>
                <a:t>‖</a:t>
              </a:r>
              <a:r>
                <a:rPr lang="en-US" altLang="en-US" sz="1600" b="1" dirty="0">
                  <a:solidFill>
                    <a:srgbClr val="000000"/>
                  </a:solidFill>
                </a:rPr>
                <a:t> 5</a:t>
              </a:r>
              <a:endParaRPr lang="en-US" altLang="en-US" sz="1600" baseline="30000" dirty="0">
                <a:latin typeface="+mn-lt"/>
              </a:endParaRPr>
            </a:p>
          </p:txBody>
        </p:sp>
        <p:sp>
          <p:nvSpPr>
            <p:cNvPr id="56" name="Rectangle 44">
              <a:extLst>
                <a:ext uri="{FF2B5EF4-FFF2-40B4-BE49-F238E27FC236}">
                  <a16:creationId xmlns:a16="http://schemas.microsoft.com/office/drawing/2014/main" id="{5AB84E27-5003-4A31-B015-CF415D3F63BA}"/>
                </a:ext>
              </a:extLst>
            </p:cNvPr>
            <p:cNvSpPr>
              <a:spLocks noChangeArrowheads="1"/>
            </p:cNvSpPr>
            <p:nvPr/>
          </p:nvSpPr>
          <p:spPr bwMode="auto">
            <a:xfrm>
              <a:off x="6318509" y="3306761"/>
              <a:ext cx="466167" cy="17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52 </a:t>
              </a:r>
              <a:endParaRPr lang="en-US" altLang="en-US" sz="1600" dirty="0">
                <a:latin typeface="+mn-lt"/>
              </a:endParaRPr>
            </a:p>
          </p:txBody>
        </p:sp>
      </p:grpSp>
      <p:sp>
        <p:nvSpPr>
          <p:cNvPr id="30" name="Rectangle 24">
            <a:extLst>
              <a:ext uri="{FF2B5EF4-FFF2-40B4-BE49-F238E27FC236}">
                <a16:creationId xmlns:a16="http://schemas.microsoft.com/office/drawing/2014/main" id="{84577D0E-2FC5-4357-B568-D91EFC89743C}"/>
              </a:ext>
            </a:extLst>
          </p:cNvPr>
          <p:cNvSpPr>
            <a:spLocks noChangeArrowheads="1"/>
          </p:cNvSpPr>
          <p:nvPr/>
        </p:nvSpPr>
        <p:spPr bwMode="auto">
          <a:xfrm>
            <a:off x="6794848" y="4311547"/>
            <a:ext cx="810150"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40 41 44</a:t>
            </a:r>
            <a:endParaRPr lang="en-US" altLang="en-US" sz="1600" dirty="0">
              <a:latin typeface="+mn-lt"/>
            </a:endParaRPr>
          </a:p>
        </p:txBody>
      </p:sp>
      <p:cxnSp>
        <p:nvCxnSpPr>
          <p:cNvPr id="31" name="Straight Connector 30">
            <a:extLst>
              <a:ext uri="{FF2B5EF4-FFF2-40B4-BE49-F238E27FC236}">
                <a16:creationId xmlns:a16="http://schemas.microsoft.com/office/drawing/2014/main" id="{22306277-9102-4267-8D37-6126F5DC70F5}"/>
              </a:ext>
            </a:extLst>
          </p:cNvPr>
          <p:cNvCxnSpPr/>
          <p:nvPr/>
        </p:nvCxnSpPr>
        <p:spPr>
          <a:xfrm>
            <a:off x="7407914" y="4152858"/>
            <a:ext cx="0" cy="12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E211C948-9E34-4214-8002-D472BD85722B}"/>
              </a:ext>
            </a:extLst>
          </p:cNvPr>
          <p:cNvSpPr txBox="1"/>
          <p:nvPr/>
        </p:nvSpPr>
        <p:spPr>
          <a:xfrm>
            <a:off x="6794848" y="4697680"/>
            <a:ext cx="1950057" cy="246221"/>
          </a:xfrm>
          <a:prstGeom prst="rect">
            <a:avLst/>
          </a:prstGeom>
          <a:noFill/>
        </p:spPr>
        <p:txBody>
          <a:bodyPr wrap="square" lIns="0" tIns="0" rIns="0" bIns="0" rtlCol="0">
            <a:spAutoFit/>
          </a:bodyPr>
          <a:lstStyle/>
          <a:p>
            <a:pPr algn="ctr"/>
            <a:r>
              <a:rPr lang="en-US" sz="1600" b="1" dirty="0">
                <a:solidFill>
                  <a:srgbClr val="E31836"/>
                </a:solidFill>
              </a:rPr>
              <a:t>PRO assessments</a:t>
            </a:r>
          </a:p>
        </p:txBody>
      </p:sp>
      <p:sp>
        <p:nvSpPr>
          <p:cNvPr id="35" name="Rectangle 24">
            <a:extLst>
              <a:ext uri="{FF2B5EF4-FFF2-40B4-BE49-F238E27FC236}">
                <a16:creationId xmlns:a16="http://schemas.microsoft.com/office/drawing/2014/main" id="{2CE5D6F8-FD39-4F23-A453-A4BD00458E6E}"/>
              </a:ext>
            </a:extLst>
          </p:cNvPr>
          <p:cNvSpPr>
            <a:spLocks noChangeArrowheads="1"/>
          </p:cNvSpPr>
          <p:nvPr/>
        </p:nvSpPr>
        <p:spPr bwMode="auto">
          <a:xfrm>
            <a:off x="5801864" y="4325900"/>
            <a:ext cx="621560"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24</a:t>
            </a:r>
            <a:endParaRPr lang="en-US" altLang="en-US" sz="1600" dirty="0">
              <a:latin typeface="+mn-lt"/>
            </a:endParaRPr>
          </a:p>
        </p:txBody>
      </p:sp>
      <p:cxnSp>
        <p:nvCxnSpPr>
          <p:cNvPr id="37" name="Straight Connector 36">
            <a:extLst>
              <a:ext uri="{FF2B5EF4-FFF2-40B4-BE49-F238E27FC236}">
                <a16:creationId xmlns:a16="http://schemas.microsoft.com/office/drawing/2014/main" id="{A963FC6D-4A1E-45AD-B5DF-56E16F61E9FC}"/>
              </a:ext>
            </a:extLst>
          </p:cNvPr>
          <p:cNvCxnSpPr>
            <a:cxnSpLocks/>
            <a:endCxn id="35" idx="0"/>
          </p:cNvCxnSpPr>
          <p:nvPr/>
        </p:nvCxnSpPr>
        <p:spPr>
          <a:xfrm>
            <a:off x="6112644" y="4152858"/>
            <a:ext cx="0" cy="173042"/>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24">
            <a:extLst>
              <a:ext uri="{FF2B5EF4-FFF2-40B4-BE49-F238E27FC236}">
                <a16:creationId xmlns:a16="http://schemas.microsoft.com/office/drawing/2014/main" id="{7AD2897F-33E4-4F87-A086-558478E5CB4C}"/>
              </a:ext>
            </a:extLst>
          </p:cNvPr>
          <p:cNvSpPr>
            <a:spLocks noChangeArrowheads="1"/>
          </p:cNvSpPr>
          <p:nvPr/>
        </p:nvSpPr>
        <p:spPr bwMode="auto">
          <a:xfrm>
            <a:off x="2619606" y="4310126"/>
            <a:ext cx="1006892" cy="492443"/>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rPr>
              <a:t>Day 1</a:t>
            </a:r>
          </a:p>
          <a:p>
            <a:pPr algn="ctr" defTabSz="1219170" eaLnBrk="0" fontAlgn="base" hangingPunct="0">
              <a:spcBef>
                <a:spcPct val="0"/>
              </a:spcBef>
              <a:spcAft>
                <a:spcPct val="0"/>
              </a:spcAft>
            </a:pPr>
            <a:r>
              <a:rPr lang="en-US" altLang="en-US" sz="1600" b="1" dirty="0">
                <a:solidFill>
                  <a:srgbClr val="000000"/>
                </a:solidFill>
              </a:rPr>
              <a:t>Baseline</a:t>
            </a:r>
            <a:endParaRPr lang="en-US" altLang="en-US" sz="1600" dirty="0"/>
          </a:p>
        </p:txBody>
      </p:sp>
      <p:sp>
        <p:nvSpPr>
          <p:cNvPr id="42" name="Rectangle 24">
            <a:extLst>
              <a:ext uri="{FF2B5EF4-FFF2-40B4-BE49-F238E27FC236}">
                <a16:creationId xmlns:a16="http://schemas.microsoft.com/office/drawing/2014/main" id="{18FC8BF6-2643-4A5A-901D-2072784F77E7}"/>
              </a:ext>
            </a:extLst>
          </p:cNvPr>
          <p:cNvSpPr>
            <a:spLocks noChangeArrowheads="1"/>
          </p:cNvSpPr>
          <p:nvPr/>
        </p:nvSpPr>
        <p:spPr bwMode="auto">
          <a:xfrm>
            <a:off x="4340066" y="4325899"/>
            <a:ext cx="921610"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             8</a:t>
            </a:r>
          </a:p>
        </p:txBody>
      </p:sp>
      <p:cxnSp>
        <p:nvCxnSpPr>
          <p:cNvPr id="45" name="Straight Connector 44">
            <a:extLst>
              <a:ext uri="{FF2B5EF4-FFF2-40B4-BE49-F238E27FC236}">
                <a16:creationId xmlns:a16="http://schemas.microsoft.com/office/drawing/2014/main" id="{1DDD1EFF-2B4B-48E0-8BDD-668ED31C5185}"/>
              </a:ext>
            </a:extLst>
          </p:cNvPr>
          <p:cNvCxnSpPr>
            <a:cxnSpLocks/>
          </p:cNvCxnSpPr>
          <p:nvPr/>
        </p:nvCxnSpPr>
        <p:spPr>
          <a:xfrm>
            <a:off x="5172131" y="4150991"/>
            <a:ext cx="1777" cy="145378"/>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Rectangle 24">
            <a:extLst>
              <a:ext uri="{FF2B5EF4-FFF2-40B4-BE49-F238E27FC236}">
                <a16:creationId xmlns:a16="http://schemas.microsoft.com/office/drawing/2014/main" id="{4355E058-9D12-4C04-AA62-A85E1CB2DFBC}"/>
              </a:ext>
            </a:extLst>
          </p:cNvPr>
          <p:cNvSpPr>
            <a:spLocks noChangeArrowheads="1"/>
          </p:cNvSpPr>
          <p:nvPr/>
        </p:nvSpPr>
        <p:spPr bwMode="auto">
          <a:xfrm>
            <a:off x="11077064" y="4330441"/>
            <a:ext cx="621560"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96</a:t>
            </a:r>
            <a:endParaRPr lang="en-US" altLang="en-US" sz="1600" dirty="0">
              <a:latin typeface="+mn-lt"/>
            </a:endParaRPr>
          </a:p>
        </p:txBody>
      </p:sp>
      <p:cxnSp>
        <p:nvCxnSpPr>
          <p:cNvPr id="38" name="Straight Connector 37">
            <a:extLst>
              <a:ext uri="{FF2B5EF4-FFF2-40B4-BE49-F238E27FC236}">
                <a16:creationId xmlns:a16="http://schemas.microsoft.com/office/drawing/2014/main" id="{E9FC4200-D97E-4BEA-B299-AFBDB5E4B048}"/>
              </a:ext>
            </a:extLst>
          </p:cNvPr>
          <p:cNvCxnSpPr/>
          <p:nvPr/>
        </p:nvCxnSpPr>
        <p:spPr>
          <a:xfrm>
            <a:off x="7163548" y="4152858"/>
            <a:ext cx="0" cy="12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B509286-0856-467E-B430-9CE4811BC627}"/>
              </a:ext>
            </a:extLst>
          </p:cNvPr>
          <p:cNvCxnSpPr/>
          <p:nvPr/>
        </p:nvCxnSpPr>
        <p:spPr>
          <a:xfrm>
            <a:off x="6991518" y="4152858"/>
            <a:ext cx="0" cy="12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Rectangle 32">
            <a:extLst>
              <a:ext uri="{FF2B5EF4-FFF2-40B4-BE49-F238E27FC236}">
                <a16:creationId xmlns:a16="http://schemas.microsoft.com/office/drawing/2014/main" id="{6B4136A0-B412-48EC-A9F9-72D19A50F6BF}"/>
              </a:ext>
            </a:extLst>
          </p:cNvPr>
          <p:cNvSpPr>
            <a:spLocks noChangeArrowheads="1"/>
          </p:cNvSpPr>
          <p:nvPr/>
        </p:nvSpPr>
        <p:spPr bwMode="auto">
          <a:xfrm>
            <a:off x="3644801" y="4315450"/>
            <a:ext cx="77617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eaLnBrk="0" fontAlgn="base" hangingPunct="0">
              <a:spcBef>
                <a:spcPct val="0"/>
              </a:spcBef>
              <a:spcAft>
                <a:spcPct val="0"/>
              </a:spcAft>
            </a:pPr>
            <a:r>
              <a:rPr lang="en-US" altLang="en-US" sz="1600" b="1" dirty="0">
                <a:solidFill>
                  <a:srgbClr val="000000"/>
                </a:solidFill>
                <a:latin typeface="+mn-lt"/>
              </a:rPr>
              <a:t>Week</a:t>
            </a:r>
          </a:p>
        </p:txBody>
      </p:sp>
      <p:cxnSp>
        <p:nvCxnSpPr>
          <p:cNvPr id="52" name="Straight Connector 51">
            <a:extLst>
              <a:ext uri="{FF2B5EF4-FFF2-40B4-BE49-F238E27FC236}">
                <a16:creationId xmlns:a16="http://schemas.microsoft.com/office/drawing/2014/main" id="{47A9A343-11D5-4C27-A845-7DD19F6A6E4C}"/>
              </a:ext>
            </a:extLst>
          </p:cNvPr>
          <p:cNvCxnSpPr/>
          <p:nvPr/>
        </p:nvCxnSpPr>
        <p:spPr>
          <a:xfrm>
            <a:off x="4722029" y="4152858"/>
            <a:ext cx="0" cy="120000"/>
          </a:xfrm>
          <a:prstGeom prst="line">
            <a:avLst/>
          </a:prstGeom>
          <a:ln w="12700" cap="sq">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6E2136C5-82FF-46FB-B9CB-7D8304876F1E}"/>
              </a:ext>
            </a:extLst>
          </p:cNvPr>
          <p:cNvSpPr/>
          <p:nvPr/>
        </p:nvSpPr>
        <p:spPr>
          <a:xfrm>
            <a:off x="7328901" y="4312144"/>
            <a:ext cx="930958" cy="259873"/>
          </a:xfrm>
          <a:prstGeom prst="rect">
            <a:avLst/>
          </a:prstGeom>
          <a:noFill/>
          <a:ln w="19050">
            <a:solidFill>
              <a:srgbClr val="E3183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p>
            <a:pPr algn="ctr" defTabSz="1219170" eaLnBrk="0" fontAlgn="base" hangingPunct="0">
              <a:spcBef>
                <a:spcPct val="0"/>
              </a:spcBef>
              <a:spcAft>
                <a:spcPct val="0"/>
              </a:spcAft>
            </a:pPr>
            <a:endParaRPr lang="en-GB" sz="1600" b="1">
              <a:solidFill>
                <a:srgbClr val="000000"/>
              </a:solidFill>
            </a:endParaRPr>
          </a:p>
        </p:txBody>
      </p:sp>
    </p:spTree>
    <p:extLst>
      <p:ext uri="{BB962C8B-B14F-4D97-AF65-F5344CB8AC3E}">
        <p14:creationId xmlns:p14="http://schemas.microsoft.com/office/powerpoint/2010/main" val="2152056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id="{A4410772-4BD5-4A4B-9C9C-8FA340E1A5DA}"/>
              </a:ext>
            </a:extLst>
          </p:cNvPr>
          <p:cNvSpPr>
            <a:spLocks noGrp="1"/>
          </p:cNvSpPr>
          <p:nvPr>
            <p:ph type="title"/>
          </p:nvPr>
        </p:nvSpPr>
        <p:spPr/>
        <p:txBody>
          <a:bodyPr/>
          <a:lstStyle/>
          <a:p>
            <a:r>
              <a:rPr lang="en-US" dirty="0"/>
              <a:t>ATLAS Baseline Characteristics: ITT-E Population</a:t>
            </a:r>
            <a:endParaRPr lang="en-US" altLang="en-US" dirty="0"/>
          </a:p>
        </p:txBody>
      </p:sp>
      <p:sp>
        <p:nvSpPr>
          <p:cNvPr id="17412" name="Text Placeholder 29">
            <a:extLst>
              <a:ext uri="{FF2B5EF4-FFF2-40B4-BE49-F238E27FC236}">
                <a16:creationId xmlns:a16="http://schemas.microsoft.com/office/drawing/2014/main" id="{B2D28792-57F8-44FE-9D22-7F9F95C6E89E}"/>
              </a:ext>
            </a:extLst>
          </p:cNvPr>
          <p:cNvSpPr>
            <a:spLocks noGrp="1"/>
          </p:cNvSpPr>
          <p:nvPr>
            <p:ph type="body" sz="quarter" idx="11"/>
          </p:nvPr>
        </p:nvSpPr>
        <p:spPr>
          <a:xfrm>
            <a:off x="785091" y="6137746"/>
            <a:ext cx="11143488" cy="182880"/>
          </a:xfrm>
        </p:spPr>
        <p:txBody>
          <a:bodyPr/>
          <a:lstStyle/>
          <a:p>
            <a:pPr>
              <a:spcAft>
                <a:spcPts val="0"/>
              </a:spcAft>
            </a:pPr>
            <a:r>
              <a:rPr lang="en-US" dirty="0"/>
              <a:t>Murray M, </a:t>
            </a:r>
            <a:r>
              <a:rPr lang="en-US" altLang="en-US" dirty="0"/>
              <a:t>et al. IAS 2019; Mexico City, Mexico. Oral MOAB0103.</a:t>
            </a:r>
          </a:p>
          <a:p>
            <a:r>
              <a:rPr lang="en-US" altLang="en-US" sz="1100" dirty="0"/>
              <a:t>ATLAS PRO slides can be downloaded at </a:t>
            </a:r>
            <a:r>
              <a:rPr lang="en-US" sz="1100" b="1" u="sng" dirty="0"/>
              <a:t>http://bit.ly/atlaspros </a:t>
            </a:r>
            <a:endParaRPr lang="en-US" sz="1100" b="1" dirty="0"/>
          </a:p>
          <a:p>
            <a:pPr>
              <a:spcAft>
                <a:spcPts val="0"/>
              </a:spcAft>
            </a:pPr>
            <a:endParaRPr lang="en-US" altLang="en-US" sz="1100" dirty="0"/>
          </a:p>
        </p:txBody>
      </p:sp>
      <p:sp>
        <p:nvSpPr>
          <p:cNvPr id="17413" name="Text Placeholder 4">
            <a:extLst>
              <a:ext uri="{FF2B5EF4-FFF2-40B4-BE49-F238E27FC236}">
                <a16:creationId xmlns:a16="http://schemas.microsoft.com/office/drawing/2014/main" id="{FF4DB94F-A88F-43AE-B3D2-6356FE52DABB}"/>
              </a:ext>
            </a:extLst>
          </p:cNvPr>
          <p:cNvSpPr>
            <a:spLocks noGrp="1"/>
          </p:cNvSpPr>
          <p:nvPr>
            <p:ph type="body" sz="quarter" idx="13"/>
          </p:nvPr>
        </p:nvSpPr>
        <p:spPr>
          <a:xfrm>
            <a:off x="719803" y="5624539"/>
            <a:ext cx="11142000" cy="365760"/>
          </a:xfrm>
        </p:spPr>
        <p:txBody>
          <a:bodyPr/>
          <a:lstStyle/>
          <a:p>
            <a:pPr>
              <a:spcAft>
                <a:spcPts val="0"/>
              </a:spcAft>
            </a:pPr>
            <a:endParaRPr lang="en-US" altLang="en-US" sz="1000" dirty="0"/>
          </a:p>
          <a:p>
            <a:pPr>
              <a:spcAft>
                <a:spcPts val="0"/>
              </a:spcAft>
            </a:pPr>
            <a:r>
              <a:rPr lang="en-US" altLang="en-US" sz="1000" dirty="0"/>
              <a:t>*Common backbone regimens included: FTC/TDF (LA 60% vs CAR 56%), FTC/TAF (LA 16% vs CAR 17%), ABC/3TC (LA 13% vs CAR 13%). </a:t>
            </a:r>
            <a:br>
              <a:rPr lang="en-US" altLang="en-US" sz="1000" dirty="0"/>
            </a:br>
            <a:r>
              <a:rPr lang="en-US" altLang="en-US" sz="1000" dirty="0"/>
              <a:t>3TC, lamivudine; ABC, abacavir; ART, antiretroviral therapy; CAB, cabotegravir; CAR, current antiretroviral; FTC, emtricitabine; INSTI, integrase strand transfer inhibitor; </a:t>
            </a:r>
            <a:r>
              <a:rPr lang="en-US" sz="1000" dirty="0"/>
              <a:t>ITT-E, intention-to-treat exposed; LA, long-acting; </a:t>
            </a:r>
            <a:r>
              <a:rPr lang="en-US" altLang="en-US" sz="1000" dirty="0"/>
              <a:t>NNRTI, non-nucleoside reverse transcriptase inhibitor; PI, protease inhibitor; RPV, </a:t>
            </a:r>
            <a:r>
              <a:rPr lang="en-US" altLang="en-US" sz="1000" dirty="0" err="1"/>
              <a:t>rilpivirine</a:t>
            </a:r>
            <a:r>
              <a:rPr lang="en-US" altLang="en-US" sz="1000" dirty="0"/>
              <a:t>; TAF, tenofovir alafenamide; TDF, tenofovir disoproxil.</a:t>
            </a:r>
          </a:p>
        </p:txBody>
      </p:sp>
      <p:graphicFrame>
        <p:nvGraphicFramePr>
          <p:cNvPr id="9" name="Content Placeholder 7">
            <a:extLst>
              <a:ext uri="{FF2B5EF4-FFF2-40B4-BE49-F238E27FC236}">
                <a16:creationId xmlns:a16="http://schemas.microsoft.com/office/drawing/2014/main" id="{1B2029B2-EE0B-499F-B287-F3A38A695923}"/>
              </a:ext>
            </a:extLst>
          </p:cNvPr>
          <p:cNvGraphicFramePr>
            <a:graphicFrameLocks/>
          </p:cNvGraphicFramePr>
          <p:nvPr>
            <p:extLst>
              <p:ext uri="{D42A27DB-BD31-4B8C-83A1-F6EECF244321}">
                <p14:modId xmlns:p14="http://schemas.microsoft.com/office/powerpoint/2010/main" val="855161883"/>
              </p:ext>
            </p:extLst>
          </p:nvPr>
        </p:nvGraphicFramePr>
        <p:xfrm>
          <a:off x="695738" y="1233461"/>
          <a:ext cx="11166065" cy="4152191"/>
        </p:xfrm>
        <a:graphic>
          <a:graphicData uri="http://schemas.openxmlformats.org/drawingml/2006/table">
            <a:tbl>
              <a:tblPr firstRow="1" bandRow="1">
                <a:tableStyleId>{8EC20E35-A176-4012-BC5E-935CFFF8708E}</a:tableStyleId>
              </a:tblPr>
              <a:tblGrid>
                <a:gridCol w="4433993">
                  <a:extLst>
                    <a:ext uri="{9D8B030D-6E8A-4147-A177-3AD203B41FA5}">
                      <a16:colId xmlns:a16="http://schemas.microsoft.com/office/drawing/2014/main" val="20000"/>
                    </a:ext>
                  </a:extLst>
                </a:gridCol>
                <a:gridCol w="2244024">
                  <a:extLst>
                    <a:ext uri="{9D8B030D-6E8A-4147-A177-3AD203B41FA5}">
                      <a16:colId xmlns:a16="http://schemas.microsoft.com/office/drawing/2014/main" val="20001"/>
                    </a:ext>
                  </a:extLst>
                </a:gridCol>
                <a:gridCol w="2244024">
                  <a:extLst>
                    <a:ext uri="{9D8B030D-6E8A-4147-A177-3AD203B41FA5}">
                      <a16:colId xmlns:a16="http://schemas.microsoft.com/office/drawing/2014/main" val="20002"/>
                    </a:ext>
                  </a:extLst>
                </a:gridCol>
                <a:gridCol w="2244024">
                  <a:extLst>
                    <a:ext uri="{9D8B030D-6E8A-4147-A177-3AD203B41FA5}">
                      <a16:colId xmlns:a16="http://schemas.microsoft.com/office/drawing/2014/main" val="20004"/>
                    </a:ext>
                  </a:extLst>
                </a:gridCol>
              </a:tblGrid>
              <a:tr h="590591">
                <a:tc>
                  <a:txBody>
                    <a:bodyPr/>
                    <a:lstStyle/>
                    <a:p>
                      <a:pPr marL="0" marR="0" algn="l" defTabSz="914400" rtl="0" eaLnBrk="1" latinLnBrk="0" hangingPunct="1">
                        <a:lnSpc>
                          <a:spcPts val="1800"/>
                        </a:lnSpc>
                        <a:spcBef>
                          <a:spcPts val="0"/>
                        </a:spcBef>
                        <a:spcAft>
                          <a:spcPts val="0"/>
                        </a:spcAft>
                      </a:pPr>
                      <a:r>
                        <a:rPr lang="en-US" sz="1600" kern="1200" dirty="0">
                          <a:solidFill>
                            <a:schemeClr val="tx1"/>
                          </a:solidFill>
                        </a:rPr>
                        <a:t>Parameter</a:t>
                      </a:r>
                      <a:endParaRPr lang="en-US" sz="1600" b="1" kern="1200" dirty="0">
                        <a:solidFill>
                          <a:schemeClr val="tx1"/>
                        </a:solidFill>
                        <a:latin typeface="+mn-lt"/>
                        <a:ea typeface="+mn-ea"/>
                        <a:cs typeface="+mn-cs"/>
                      </a:endParaRPr>
                    </a:p>
                  </a:txBody>
                  <a:tcPr marL="120000" marR="9527" marT="0" marB="27387" anchor="b">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600" noProof="0" dirty="0">
                          <a:solidFill>
                            <a:schemeClr val="bg1"/>
                          </a:solidFill>
                          <a:effectLst/>
                          <a:latin typeface="+mn-lt"/>
                        </a:rPr>
                        <a:t>CAB + RPV LA</a:t>
                      </a:r>
                    </a:p>
                    <a:p>
                      <a:pPr algn="ctr">
                        <a:lnSpc>
                          <a:spcPct val="100000"/>
                        </a:lnSpc>
                        <a:spcAft>
                          <a:spcPts val="0"/>
                        </a:spcAft>
                      </a:pPr>
                      <a:r>
                        <a:rPr lang="en-US" sz="1600" noProof="0" dirty="0">
                          <a:solidFill>
                            <a:schemeClr val="bg1"/>
                          </a:solidFill>
                          <a:effectLst/>
                          <a:latin typeface="+mn-lt"/>
                        </a:rPr>
                        <a:t>N=308</a:t>
                      </a:r>
                      <a:endParaRPr lang="en-US" sz="1600" noProof="0" dirty="0">
                        <a:solidFill>
                          <a:schemeClr val="bg1"/>
                        </a:solidFill>
                        <a:effectLst/>
                        <a:latin typeface="+mn-lt"/>
                        <a:ea typeface="Calibri" panose="020F0502020204030204" pitchFamily="34" charset="0"/>
                        <a:cs typeface="Times New Roman" panose="02020603050405020304" pitchFamily="18" charset="0"/>
                      </a:endParaRPr>
                    </a:p>
                  </a:txBody>
                  <a:tcPr marL="120000" marR="120000" marT="0" marB="0" anchor="ct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779"/>
                    </a:solidFill>
                  </a:tcPr>
                </a:tc>
                <a:tc>
                  <a:txBody>
                    <a:bodyPr/>
                    <a:lstStyle/>
                    <a:p>
                      <a:pPr algn="ctr">
                        <a:lnSpc>
                          <a:spcPct val="100000"/>
                        </a:lnSpc>
                        <a:spcAft>
                          <a:spcPts val="0"/>
                        </a:spcAft>
                      </a:pPr>
                      <a:r>
                        <a:rPr lang="en-US" sz="1600" noProof="0" dirty="0">
                          <a:solidFill>
                            <a:schemeClr val="bg1"/>
                          </a:solidFill>
                          <a:effectLst/>
                          <a:latin typeface="+mn-lt"/>
                        </a:rPr>
                        <a:t>CAR</a:t>
                      </a:r>
                    </a:p>
                    <a:p>
                      <a:pPr algn="ctr">
                        <a:lnSpc>
                          <a:spcPct val="100000"/>
                        </a:lnSpc>
                        <a:spcAft>
                          <a:spcPts val="0"/>
                        </a:spcAft>
                      </a:pPr>
                      <a:r>
                        <a:rPr lang="en-US" sz="1600" noProof="0" dirty="0">
                          <a:solidFill>
                            <a:schemeClr val="bg1"/>
                          </a:solidFill>
                          <a:effectLst/>
                          <a:latin typeface="+mn-lt"/>
                        </a:rPr>
                        <a:t>N=308</a:t>
                      </a:r>
                      <a:endParaRPr lang="en-US" sz="1600" noProof="0" dirty="0">
                        <a:solidFill>
                          <a:schemeClr val="bg1"/>
                        </a:solidFill>
                        <a:effectLst/>
                        <a:latin typeface="+mn-lt"/>
                        <a:ea typeface="Calibri" panose="020F0502020204030204" pitchFamily="34" charset="0"/>
                        <a:cs typeface="Times New Roman" panose="02020603050405020304" pitchFamily="18" charset="0"/>
                      </a:endParaRPr>
                    </a:p>
                  </a:txBody>
                  <a:tcPr marL="120000" marR="120000" marT="0" marB="0" anchor="ct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algn="ctr">
                        <a:lnSpc>
                          <a:spcPct val="100000"/>
                        </a:lnSpc>
                        <a:spcAft>
                          <a:spcPts val="0"/>
                        </a:spcAft>
                      </a:pPr>
                      <a:r>
                        <a:rPr lang="en-US" sz="1600" noProof="0" dirty="0">
                          <a:effectLst/>
                          <a:latin typeface="+mn-lt"/>
                        </a:rPr>
                        <a:t>Total</a:t>
                      </a:r>
                    </a:p>
                    <a:p>
                      <a:pPr algn="ctr">
                        <a:lnSpc>
                          <a:spcPct val="100000"/>
                        </a:lnSpc>
                        <a:spcAft>
                          <a:spcPts val="0"/>
                        </a:spcAft>
                      </a:pPr>
                      <a:r>
                        <a:rPr lang="en-US" sz="1600" noProof="0" dirty="0">
                          <a:effectLst/>
                          <a:latin typeface="+mn-lt"/>
                        </a:rPr>
                        <a:t>N=616</a:t>
                      </a:r>
                      <a:endParaRPr lang="en-US" sz="1600" noProof="0" dirty="0">
                        <a:effectLst/>
                        <a:latin typeface="+mn-lt"/>
                        <a:ea typeface="Calibri" panose="020F0502020204030204" pitchFamily="34" charset="0"/>
                        <a:cs typeface="Times New Roman" panose="02020603050405020304" pitchFamily="18" charset="0"/>
                      </a:endParaRPr>
                    </a:p>
                  </a:txBody>
                  <a:tcPr marL="120000" marR="120000" marT="0" marB="0" anchor="ct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2A4"/>
                    </a:solidFill>
                  </a:tcPr>
                </a:tc>
                <a:extLst>
                  <a:ext uri="{0D108BD9-81ED-4DB2-BD59-A6C34878D82A}">
                    <a16:rowId xmlns:a16="http://schemas.microsoft.com/office/drawing/2014/main" val="10000"/>
                  </a:ext>
                </a:extLst>
              </a:tr>
              <a:tr h="254400">
                <a:tc>
                  <a:txBody>
                    <a:bodyPr/>
                    <a:lstStyle/>
                    <a:p>
                      <a:pPr>
                        <a:lnSpc>
                          <a:spcPct val="100000"/>
                        </a:lnSpc>
                        <a:spcAft>
                          <a:spcPts val="0"/>
                        </a:spcAft>
                      </a:pPr>
                      <a:r>
                        <a:rPr lang="en-US" sz="1500" noProof="0" dirty="0">
                          <a:effectLst/>
                          <a:latin typeface="+mn-lt"/>
                        </a:rPr>
                        <a:t>Median age (range) – year</a:t>
                      </a:r>
                      <a:endParaRPr lang="en-US" sz="1500" noProof="0" dirty="0">
                        <a:effectLst/>
                        <a:latin typeface="+mn-lt"/>
                        <a:ea typeface="Calibri" panose="020F0502020204030204" pitchFamily="34" charset="0"/>
                        <a:cs typeface="Times New Roman" panose="02020603050405020304" pitchFamily="18" charset="0"/>
                      </a:endParaRP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noProof="0" dirty="0">
                          <a:effectLst/>
                          <a:latin typeface="+mn-lt"/>
                        </a:rPr>
                        <a:t>40 (21</a:t>
                      </a:r>
                      <a:r>
                        <a:rPr lang="en-US" sz="1500" noProof="0" dirty="0">
                          <a:effectLst/>
                          <a:latin typeface="+mn-lt"/>
                          <a:ea typeface="Calibri" panose="020F0502020204030204" pitchFamily="34" charset="0"/>
                          <a:cs typeface="Times New Roman" panose="02020603050405020304" pitchFamily="18" charset="0"/>
                        </a:rPr>
                        <a:t>–</a:t>
                      </a:r>
                      <a:r>
                        <a:rPr lang="en-US" sz="1500" noProof="0" dirty="0">
                          <a:effectLst/>
                          <a:latin typeface="+mn-lt"/>
                        </a:rPr>
                        <a:t>74)</a:t>
                      </a:r>
                      <a:endParaRPr lang="en-US" sz="1500" noProof="0" dirty="0">
                        <a:effectLst/>
                        <a:latin typeface="+mn-lt"/>
                        <a:ea typeface="Calibri" panose="020F0502020204030204" pitchFamily="34" charset="0"/>
                        <a:cs typeface="Times New Roman" panose="02020603050405020304" pitchFamily="18" charset="0"/>
                      </a:endParaRP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noProof="0" dirty="0">
                          <a:effectLst/>
                          <a:latin typeface="+mn-lt"/>
                        </a:rPr>
                        <a:t>43 (18</a:t>
                      </a:r>
                      <a:r>
                        <a:rPr lang="en-US" sz="1500" noProof="0" dirty="0">
                          <a:effectLst/>
                          <a:latin typeface="+mn-lt"/>
                          <a:ea typeface="Calibri" panose="020F0502020204030204" pitchFamily="34" charset="0"/>
                          <a:cs typeface="Times New Roman" panose="02020603050405020304" pitchFamily="18" charset="0"/>
                        </a:rPr>
                        <a:t>–</a:t>
                      </a:r>
                      <a:r>
                        <a:rPr lang="en-US" sz="1500" noProof="0" dirty="0">
                          <a:effectLst/>
                          <a:latin typeface="+mn-lt"/>
                        </a:rPr>
                        <a:t>82)</a:t>
                      </a:r>
                      <a:endParaRPr lang="en-US" sz="1500" noProof="0" dirty="0">
                        <a:effectLst/>
                        <a:latin typeface="+mn-lt"/>
                        <a:ea typeface="Calibri" panose="020F0502020204030204" pitchFamily="34" charset="0"/>
                        <a:cs typeface="Times New Roman" panose="02020603050405020304" pitchFamily="18" charset="0"/>
                      </a:endParaRP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noProof="0" dirty="0">
                          <a:effectLst/>
                          <a:latin typeface="+mn-lt"/>
                        </a:rPr>
                        <a:t>42 (18</a:t>
                      </a:r>
                      <a:r>
                        <a:rPr lang="en-US" sz="1500" noProof="0" dirty="0">
                          <a:effectLst/>
                          <a:latin typeface="+mn-lt"/>
                          <a:ea typeface="Calibri" panose="020F0502020204030204" pitchFamily="34" charset="0"/>
                          <a:cs typeface="Times New Roman" panose="02020603050405020304" pitchFamily="18" charset="0"/>
                        </a:rPr>
                        <a:t>–</a:t>
                      </a:r>
                      <a:r>
                        <a:rPr lang="en-US" sz="1500" noProof="0" dirty="0">
                          <a:effectLst/>
                          <a:latin typeface="+mn-lt"/>
                        </a:rPr>
                        <a:t>82)</a:t>
                      </a:r>
                      <a:endParaRPr lang="en-US" sz="1500" noProof="0" dirty="0">
                        <a:effectLst/>
                        <a:latin typeface="+mn-lt"/>
                        <a:ea typeface="Calibri" panose="020F0502020204030204" pitchFamily="34" charset="0"/>
                        <a:cs typeface="Times New Roman" panose="02020603050405020304" pitchFamily="18" charset="0"/>
                      </a:endParaRP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0001"/>
                  </a:ext>
                </a:extLst>
              </a:tr>
              <a:tr h="25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Age ≥50 years – n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66 (21)</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96 (31)</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162 (26)</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3071863442"/>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Female – n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99 (32)</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104 (34)</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203 (33)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0003"/>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Race – n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10005"/>
                  </a:ext>
                </a:extLst>
              </a:tr>
              <a:tr h="254400">
                <a:tc>
                  <a:txBody>
                    <a:bodyPr/>
                    <a:lstStyle/>
                    <a:p>
                      <a:pPr marL="155575">
                        <a:lnSpc>
                          <a:spcPct val="100000"/>
                        </a:lnSpc>
                        <a:spcAft>
                          <a:spcPts val="0"/>
                        </a:spcAft>
                      </a:pPr>
                      <a:r>
                        <a:rPr lang="en-US" sz="1500" noProof="0" dirty="0">
                          <a:effectLst/>
                          <a:latin typeface="+mn-lt"/>
                        </a:rPr>
                        <a:t>White</a:t>
                      </a:r>
                      <a:endParaRPr lang="en-US" sz="1500" noProof="0" dirty="0">
                        <a:effectLst/>
                        <a:latin typeface="+mn-lt"/>
                        <a:ea typeface="Calibri" panose="020F0502020204030204" pitchFamily="34" charset="0"/>
                        <a:cs typeface="Times New Roman" panose="02020603050405020304" pitchFamily="18" charset="0"/>
                      </a:endParaRP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214 (69)</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207 (67)</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421 (68)</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0006"/>
                  </a:ext>
                </a:extLst>
              </a:tr>
              <a:tr h="254400">
                <a:tc>
                  <a:txBody>
                    <a:bodyPr/>
                    <a:lstStyle/>
                    <a:p>
                      <a:pPr marL="155575"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Black or African American</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62 (20)</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77 (25)</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139 (23)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10007"/>
                  </a:ext>
                </a:extLst>
              </a:tr>
              <a:tr h="254400">
                <a:tc>
                  <a:txBody>
                    <a:bodyPr/>
                    <a:lstStyle/>
                    <a:p>
                      <a:pPr marL="155575"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Other</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32 (10)</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24 (8)</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56 (9)</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2131210028"/>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Median body mass index (range) – kg/m</a:t>
                      </a:r>
                      <a:r>
                        <a:rPr lang="en-US" sz="1500" kern="1200" baseline="30000" noProof="0" dirty="0">
                          <a:solidFill>
                            <a:schemeClr val="dk1"/>
                          </a:solidFill>
                          <a:effectLst/>
                          <a:latin typeface="+mn-lt"/>
                          <a:ea typeface="+mn-ea"/>
                          <a:cs typeface="+mn-cs"/>
                        </a:rPr>
                        <a:t>2</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26 (15–51)</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26 (18–58)</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26 (15–58)</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2288815041"/>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Median CD4+ cell count (range) – cells/mm</a:t>
                      </a:r>
                      <a:r>
                        <a:rPr lang="en-US" sz="1500" kern="1200" baseline="30000" noProof="0" dirty="0">
                          <a:solidFill>
                            <a:schemeClr val="dk1"/>
                          </a:solidFill>
                          <a:effectLst/>
                          <a:latin typeface="+mn-lt"/>
                          <a:ea typeface="+mn-ea"/>
                          <a:cs typeface="+mn-cs"/>
                        </a:rPr>
                        <a:t>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654 (185–1903)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653 (150–2543)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653 (150–2543)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253256648"/>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Median duration of prior ART (range) – year</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4 (1–19)</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4 (1–21)</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noProof="0" dirty="0">
                          <a:solidFill>
                            <a:schemeClr val="dk1"/>
                          </a:solidFill>
                          <a:effectLst/>
                          <a:latin typeface="+mn-lt"/>
                          <a:ea typeface="+mn-ea"/>
                          <a:cs typeface="+mn-cs"/>
                        </a:rPr>
                        <a:t>4 (1–21)</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2983524909"/>
                  </a:ext>
                </a:extLst>
              </a:tr>
              <a:tr h="254400">
                <a:tc>
                  <a:txBody>
                    <a:bodyPr/>
                    <a:lstStyle/>
                    <a:p>
                      <a:pPr marL="0"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Baseline third ART agent class – n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 </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233552403"/>
                  </a:ext>
                </a:extLst>
              </a:tr>
              <a:tr h="254400">
                <a:tc>
                  <a:txBody>
                    <a:bodyPr/>
                    <a:lstStyle/>
                    <a:p>
                      <a:pPr marL="155575"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NNRTI</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155 (50)</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155 (50)</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310 (50)</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1142699542"/>
                  </a:ext>
                </a:extLst>
              </a:tr>
              <a:tr h="254400">
                <a:tc>
                  <a:txBody>
                    <a:bodyPr/>
                    <a:lstStyle/>
                    <a:p>
                      <a:pPr marL="155575"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INSTI</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102 (33)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100 (32)</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202 (33)</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2F2F2"/>
                    </a:solidFill>
                  </a:tcPr>
                </a:tc>
                <a:extLst>
                  <a:ext uri="{0D108BD9-81ED-4DB2-BD59-A6C34878D82A}">
                    <a16:rowId xmlns:a16="http://schemas.microsoft.com/office/drawing/2014/main" val="1010700522"/>
                  </a:ext>
                </a:extLst>
              </a:tr>
              <a:tr h="254400">
                <a:tc>
                  <a:txBody>
                    <a:bodyPr/>
                    <a:lstStyle/>
                    <a:p>
                      <a:pPr marL="155575" algn="l"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PI</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51 (17)</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54 (18)</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algn="ctr" defTabSz="914400" rtl="0" eaLnBrk="1" latinLnBrk="0" hangingPunct="1">
                        <a:lnSpc>
                          <a:spcPct val="100000"/>
                        </a:lnSpc>
                        <a:spcAft>
                          <a:spcPts val="0"/>
                        </a:spcAft>
                      </a:pPr>
                      <a:r>
                        <a:rPr lang="en-US" sz="1500" kern="1200" noProof="0" dirty="0">
                          <a:solidFill>
                            <a:schemeClr val="dk1"/>
                          </a:solidFill>
                          <a:effectLst/>
                          <a:latin typeface="+mn-lt"/>
                          <a:ea typeface="+mn-ea"/>
                          <a:cs typeface="+mn-cs"/>
                        </a:rPr>
                        <a:t>105 (17)</a:t>
                      </a:r>
                    </a:p>
                  </a:txBody>
                  <a:tcPr marL="120000" marR="12000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2201591134"/>
                  </a:ext>
                </a:extLst>
              </a:tr>
            </a:tbl>
          </a:graphicData>
        </a:graphic>
      </p:graphicFrame>
      <p:sp>
        <p:nvSpPr>
          <p:cNvPr id="2" name="Rectangle 1">
            <a:extLst>
              <a:ext uri="{FF2B5EF4-FFF2-40B4-BE49-F238E27FC236}">
                <a16:creationId xmlns:a16="http://schemas.microsoft.com/office/drawing/2014/main" id="{E2F8593F-B047-4C7B-B682-9407DD2918DF}"/>
              </a:ext>
            </a:extLst>
          </p:cNvPr>
          <p:cNvSpPr/>
          <p:nvPr/>
        </p:nvSpPr>
        <p:spPr>
          <a:xfrm>
            <a:off x="695738" y="2305878"/>
            <a:ext cx="11158950" cy="2882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93113B1-6B52-43CD-9684-E2F66CCE6F1A}"/>
              </a:ext>
            </a:extLst>
          </p:cNvPr>
          <p:cNvSpPr/>
          <p:nvPr/>
        </p:nvSpPr>
        <p:spPr>
          <a:xfrm>
            <a:off x="695738" y="4120662"/>
            <a:ext cx="11158950" cy="257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8431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5E850E-F38E-4C3F-87FF-8221025BC2A1}"/>
              </a:ext>
            </a:extLst>
          </p:cNvPr>
          <p:cNvSpPr>
            <a:spLocks noGrp="1"/>
          </p:cNvSpPr>
          <p:nvPr>
            <p:ph type="title"/>
          </p:nvPr>
        </p:nvSpPr>
        <p:spPr/>
        <p:txBody>
          <a:bodyPr/>
          <a:lstStyle/>
          <a:p>
            <a:r>
              <a:rPr lang="en-US" sz="2800" dirty="0"/>
              <a:t>ATLAS Patient-Reported Outcomes: Subset Measures</a:t>
            </a:r>
          </a:p>
        </p:txBody>
      </p:sp>
      <p:sp>
        <p:nvSpPr>
          <p:cNvPr id="4" name="Text Placeholder 3">
            <a:extLst>
              <a:ext uri="{FF2B5EF4-FFF2-40B4-BE49-F238E27FC236}">
                <a16:creationId xmlns:a16="http://schemas.microsoft.com/office/drawing/2014/main" id="{8F6C2F55-896D-4FD1-8D4C-D336E1CA636F}"/>
              </a:ext>
            </a:extLst>
          </p:cNvPr>
          <p:cNvSpPr>
            <a:spLocks noGrp="1"/>
          </p:cNvSpPr>
          <p:nvPr>
            <p:ph type="body" sz="quarter" idx="11"/>
          </p:nvPr>
        </p:nvSpPr>
        <p:spPr>
          <a:xfrm>
            <a:off x="757380" y="6118630"/>
            <a:ext cx="11143488" cy="182880"/>
          </a:xfrm>
        </p:spPr>
        <p:txBody>
          <a:bodyPr/>
          <a:lstStyle/>
          <a:p>
            <a:r>
              <a:rPr lang="en-US" dirty="0"/>
              <a:t>Murray M, </a:t>
            </a:r>
            <a:r>
              <a:rPr lang="en-US" altLang="en-US" dirty="0"/>
              <a:t>et al. IAS 2019; Mexico City, Mexico. Oral MOAB0103.</a:t>
            </a:r>
          </a:p>
          <a:p>
            <a:r>
              <a:rPr lang="en-US" altLang="en-US" sz="1100" dirty="0"/>
              <a:t>ATLAS PRO slides can be downloaded at </a:t>
            </a:r>
            <a:r>
              <a:rPr lang="en-US" sz="1100" b="1" u="sng" dirty="0"/>
              <a:t>http://bit.ly/atlaspros </a:t>
            </a:r>
            <a:endParaRPr lang="en-US" sz="1100" b="1" dirty="0"/>
          </a:p>
          <a:p>
            <a:endParaRPr lang="en-US" altLang="en-US" dirty="0"/>
          </a:p>
        </p:txBody>
      </p:sp>
      <p:sp>
        <p:nvSpPr>
          <p:cNvPr id="14" name="Text Placeholder 4">
            <a:extLst>
              <a:ext uri="{FF2B5EF4-FFF2-40B4-BE49-F238E27FC236}">
                <a16:creationId xmlns:a16="http://schemas.microsoft.com/office/drawing/2014/main" id="{28ECC18A-EFFA-4870-98EA-9CF5D2F1AA35}"/>
              </a:ext>
            </a:extLst>
          </p:cNvPr>
          <p:cNvSpPr>
            <a:spLocks noGrp="1"/>
          </p:cNvSpPr>
          <p:nvPr>
            <p:ph type="body" sz="quarter" idx="13"/>
          </p:nvPr>
        </p:nvSpPr>
        <p:spPr>
          <a:xfrm>
            <a:off x="450762" y="5839089"/>
            <a:ext cx="11143488" cy="365760"/>
          </a:xfrm>
        </p:spPr>
        <p:txBody>
          <a:bodyPr/>
          <a:lstStyle/>
          <a:p>
            <a:pPr>
              <a:spcAft>
                <a:spcPts val="0"/>
              </a:spcAft>
            </a:pPr>
            <a:r>
              <a:rPr lang="en-US" altLang="en-US" sz="1000" dirty="0"/>
              <a:t>*These PRO instruments have been adapted for the program; </a:t>
            </a:r>
            <a:r>
              <a:rPr lang="en-US" altLang="en-US" sz="1000" baseline="30000" dirty="0"/>
              <a:t>†</a:t>
            </a:r>
            <a:r>
              <a:rPr lang="en-US" altLang="en-US" sz="1000" dirty="0"/>
              <a:t>These PRO instruments have been developed by ViiV.</a:t>
            </a:r>
          </a:p>
          <a:p>
            <a:pPr>
              <a:spcAft>
                <a:spcPts val="0"/>
              </a:spcAft>
            </a:pPr>
            <a:r>
              <a:rPr lang="en-US" altLang="en-US" sz="1000" dirty="0"/>
              <a:t>CAB, cabotegravir; CAR, current antiretroviral; HIVTSQs, HIV Treatment Satisfaction Questionnaire (Status); IM, intramuscular; LA, long-acting; N/A, not applicable; </a:t>
            </a:r>
          </a:p>
          <a:p>
            <a:pPr>
              <a:spcAft>
                <a:spcPts val="0"/>
              </a:spcAft>
            </a:pPr>
            <a:r>
              <a:rPr lang="en-US" altLang="en-US" sz="1000" dirty="0"/>
              <a:t>PRO, patient-reported outcome; QoL, quality of life; RPV, rilpivirine.   </a:t>
            </a:r>
          </a:p>
        </p:txBody>
      </p:sp>
      <p:graphicFrame>
        <p:nvGraphicFramePr>
          <p:cNvPr id="5" name="Table 4">
            <a:extLst>
              <a:ext uri="{FF2B5EF4-FFF2-40B4-BE49-F238E27FC236}">
                <a16:creationId xmlns:a16="http://schemas.microsoft.com/office/drawing/2014/main" id="{A6B557B8-5A2D-4D60-B626-8EA5EAFE7579}"/>
              </a:ext>
            </a:extLst>
          </p:cNvPr>
          <p:cNvGraphicFramePr>
            <a:graphicFrameLocks noGrp="1"/>
          </p:cNvGraphicFramePr>
          <p:nvPr>
            <p:extLst>
              <p:ext uri="{D42A27DB-BD31-4B8C-83A1-F6EECF244321}">
                <p14:modId xmlns:p14="http://schemas.microsoft.com/office/powerpoint/2010/main" val="3003707472"/>
              </p:ext>
            </p:extLst>
          </p:nvPr>
        </p:nvGraphicFramePr>
        <p:xfrm>
          <a:off x="450762" y="1209503"/>
          <a:ext cx="11403926" cy="4521844"/>
        </p:xfrm>
        <a:graphic>
          <a:graphicData uri="http://schemas.openxmlformats.org/drawingml/2006/table">
            <a:tbl>
              <a:tblPr firstRow="1" bandRow="1">
                <a:tableStyleId>{1FECB4D8-DB02-4DC6-A0A2-4F2EBAE1DC90}</a:tableStyleId>
              </a:tblPr>
              <a:tblGrid>
                <a:gridCol w="1854556">
                  <a:extLst>
                    <a:ext uri="{9D8B030D-6E8A-4147-A177-3AD203B41FA5}">
                      <a16:colId xmlns:a16="http://schemas.microsoft.com/office/drawing/2014/main" val="1081405504"/>
                    </a:ext>
                  </a:extLst>
                </a:gridCol>
                <a:gridCol w="2859110">
                  <a:extLst>
                    <a:ext uri="{9D8B030D-6E8A-4147-A177-3AD203B41FA5}">
                      <a16:colId xmlns:a16="http://schemas.microsoft.com/office/drawing/2014/main" val="3149306998"/>
                    </a:ext>
                  </a:extLst>
                </a:gridCol>
                <a:gridCol w="4929386">
                  <a:extLst>
                    <a:ext uri="{9D8B030D-6E8A-4147-A177-3AD203B41FA5}">
                      <a16:colId xmlns:a16="http://schemas.microsoft.com/office/drawing/2014/main" val="334165269"/>
                    </a:ext>
                  </a:extLst>
                </a:gridCol>
                <a:gridCol w="1760874">
                  <a:extLst>
                    <a:ext uri="{9D8B030D-6E8A-4147-A177-3AD203B41FA5}">
                      <a16:colId xmlns:a16="http://schemas.microsoft.com/office/drawing/2014/main" val="2876993340"/>
                    </a:ext>
                  </a:extLst>
                </a:gridCol>
              </a:tblGrid>
              <a:tr h="362475">
                <a:tc>
                  <a:txBody>
                    <a:bodyPr/>
                    <a:lstStyle/>
                    <a:p>
                      <a:r>
                        <a:rPr lang="en-GB" sz="1600" i="0" dirty="0"/>
                        <a:t>Dimensions</a:t>
                      </a:r>
                    </a:p>
                  </a:txBody>
                  <a:tcPr>
                    <a:lnL w="12700" cmpd="sng">
                      <a:noFill/>
                    </a:lnL>
                    <a:lnR>
                      <a:noFill/>
                    </a:lnR>
                    <a:lnT w="12700" cmpd="sng">
                      <a:noFill/>
                    </a:lnT>
                    <a:lnB w="12700" cmpd="sng">
                      <a:noFill/>
                    </a:lnB>
                    <a:lnTlToBr w="12700" cmpd="sng">
                      <a:noFill/>
                      <a:prstDash val="solid"/>
                    </a:lnTlToBr>
                    <a:lnBlToTr w="12700" cmpd="sng">
                      <a:noFill/>
                      <a:prstDash val="solid"/>
                    </a:lnBlToTr>
                    <a:solidFill>
                      <a:srgbClr val="008A94"/>
                    </a:solidFill>
                  </a:tcPr>
                </a:tc>
                <a:tc>
                  <a:txBody>
                    <a:bodyPr/>
                    <a:lstStyle/>
                    <a:p>
                      <a:r>
                        <a:rPr lang="en-GB" sz="1600" i="0" dirty="0"/>
                        <a:t>PRO</a:t>
                      </a:r>
                    </a:p>
                  </a:txBody>
                  <a:tcPr>
                    <a:lnL w="12700" cmpd="sng">
                      <a:noFill/>
                    </a:lnL>
                    <a:lnR>
                      <a:noFill/>
                    </a:lnR>
                    <a:lnT w="12700" cmpd="sng">
                      <a:noFill/>
                    </a:lnT>
                    <a:lnB w="12700" cmpd="sng">
                      <a:noFill/>
                    </a:lnB>
                    <a:lnTlToBr w="12700" cmpd="sng">
                      <a:noFill/>
                      <a:prstDash val="solid"/>
                    </a:lnTlToBr>
                    <a:lnBlToTr w="12700" cmpd="sng">
                      <a:noFill/>
                      <a:prstDash val="solid"/>
                    </a:lnBlToTr>
                    <a:solidFill>
                      <a:srgbClr val="008A94"/>
                    </a:solidFill>
                  </a:tcPr>
                </a:tc>
                <a:tc>
                  <a:txBody>
                    <a:bodyPr/>
                    <a:lstStyle/>
                    <a:p>
                      <a:r>
                        <a:rPr lang="en-GB" sz="1600" i="0" dirty="0"/>
                        <a:t>Endpoint</a:t>
                      </a:r>
                    </a:p>
                  </a:txBody>
                  <a:tcPr>
                    <a:lnL>
                      <a:noFill/>
                    </a:lnL>
                    <a:lnR w="12700" cmpd="sng">
                      <a:noFill/>
                    </a:lnR>
                    <a:lnT w="12700" cmpd="sng">
                      <a:noFill/>
                    </a:lnT>
                    <a:lnB w="12700" cmpd="sng">
                      <a:noFill/>
                    </a:lnB>
                    <a:lnTlToBr w="12700" cmpd="sng">
                      <a:noFill/>
                      <a:prstDash val="solid"/>
                    </a:lnTlToBr>
                    <a:lnBlToTr w="12700" cmpd="sng">
                      <a:noFill/>
                      <a:prstDash val="solid"/>
                    </a:lnBlToTr>
                    <a:solidFill>
                      <a:srgbClr val="008A94"/>
                    </a:solidFill>
                  </a:tcPr>
                </a:tc>
                <a:tc>
                  <a:txBody>
                    <a:bodyPr/>
                    <a:lstStyle/>
                    <a:p>
                      <a:r>
                        <a:rPr lang="en-GB" sz="1600" i="0" dirty="0"/>
                        <a:t>Score range</a:t>
                      </a:r>
                    </a:p>
                  </a:txBody>
                  <a:tcPr>
                    <a:lnL>
                      <a:noFill/>
                    </a:lnL>
                    <a:lnR w="12700" cmpd="sng">
                      <a:noFill/>
                    </a:lnR>
                    <a:lnT w="12700" cmpd="sng">
                      <a:noFill/>
                    </a:lnT>
                    <a:lnB w="12700" cmpd="sng">
                      <a:noFill/>
                    </a:lnB>
                    <a:lnTlToBr w="12700" cmpd="sng">
                      <a:noFill/>
                      <a:prstDash val="solid"/>
                    </a:lnTlToBr>
                    <a:lnBlToTr w="12700" cmpd="sng">
                      <a:noFill/>
                      <a:prstDash val="solid"/>
                    </a:lnBlToTr>
                    <a:solidFill>
                      <a:srgbClr val="008A94"/>
                    </a:solidFill>
                  </a:tcPr>
                </a:tc>
                <a:extLst>
                  <a:ext uri="{0D108BD9-81ED-4DB2-BD59-A6C34878D82A}">
                    <a16:rowId xmlns:a16="http://schemas.microsoft.com/office/drawing/2014/main" val="1119340741"/>
                  </a:ext>
                </a:extLst>
              </a:tr>
              <a:tr h="720248">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600" b="1" i="0" baseline="0" dirty="0">
                          <a:solidFill>
                            <a:schemeClr val="tx1"/>
                          </a:solidFill>
                        </a:rPr>
                        <a:t>Health Status and QoL</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99BBC7"/>
                    </a:solidFill>
                  </a:tcPr>
                </a:tc>
                <a:tc>
                  <a:txBody>
                    <a:body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baseline="0" dirty="0">
                          <a:solidFill>
                            <a:schemeClr val="tx1"/>
                          </a:solidFill>
                        </a:rPr>
                        <a:t>Short Form Health Survey (SF-12)</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baseline="0" dirty="0">
                          <a:solidFill>
                            <a:schemeClr val="tx1"/>
                          </a:solidFill>
                        </a:rPr>
                        <a:t>Health status measure (12 questions)</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baseline="0">
                          <a:solidFill>
                            <a:schemeClr val="tx1"/>
                          </a:solidFill>
                        </a:rPr>
                        <a:t>0–100 </a:t>
                      </a:r>
                      <a:r>
                        <a:rPr lang="en-US" sz="1600" b="0" i="0" baseline="0" dirty="0">
                          <a:solidFill>
                            <a:schemeClr val="tx1"/>
                          </a:solidFill>
                        </a:rPr>
                        <a:t>(Mental &amp; Physical Scores)</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23342761"/>
                  </a:ext>
                </a:extLst>
              </a:tr>
              <a:tr h="1116419">
                <a:tc>
                  <a:txBody>
                    <a:bodyPr/>
                    <a:lstStyle/>
                    <a:p>
                      <a:pPr marL="0" indent="0">
                        <a:buFont typeface="+mj-lt"/>
                        <a:buNone/>
                      </a:pPr>
                      <a:r>
                        <a:rPr lang="en-GB" sz="1600" b="1" i="0" dirty="0">
                          <a:solidFill>
                            <a:schemeClr val="tx1"/>
                          </a:solidFill>
                        </a:rPr>
                        <a:t>Treatment Acceptance</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99BBC7"/>
                    </a:solidFill>
                  </a:tcPr>
                </a:tc>
                <a:tc>
                  <a:txBody>
                    <a:bodyPr/>
                    <a:lstStyle/>
                    <a:p>
                      <a:pPr marL="112713" indent="-112713">
                        <a:buFont typeface="Arial" panose="020B0604020202020204" pitchFamily="34" charset="0"/>
                        <a:buChar char="•"/>
                      </a:pPr>
                      <a:r>
                        <a:rPr lang="fr-FR" sz="1600" b="0" i="0" dirty="0" err="1">
                          <a:solidFill>
                            <a:schemeClr val="tx1"/>
                          </a:solidFill>
                        </a:rPr>
                        <a:t>Chronic</a:t>
                      </a:r>
                      <a:r>
                        <a:rPr lang="fr-FR" sz="1600" b="0" i="0" dirty="0">
                          <a:solidFill>
                            <a:schemeClr val="tx1"/>
                          </a:solidFill>
                        </a:rPr>
                        <a:t> </a:t>
                      </a:r>
                      <a:r>
                        <a:rPr lang="en-GB" sz="1600" b="0" i="0" noProof="0" dirty="0">
                          <a:solidFill>
                            <a:schemeClr val="tx1"/>
                          </a:solidFill>
                        </a:rPr>
                        <a:t>Treatment</a:t>
                      </a:r>
                      <a:r>
                        <a:rPr lang="fr-FR" sz="1600" b="0" i="0" dirty="0">
                          <a:solidFill>
                            <a:schemeClr val="tx1"/>
                          </a:solidFill>
                        </a:rPr>
                        <a:t> Acceptance (ACCEPT)*</a:t>
                      </a:r>
                      <a:endParaRPr lang="en-GB" sz="1600" b="0" i="0" dirty="0">
                        <a:solidFill>
                          <a:schemeClr val="tx1"/>
                        </a:solidFill>
                      </a:endParaRP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r>
                        <a:rPr lang="en-GB" sz="1600" b="0" i="0" dirty="0">
                          <a:solidFill>
                            <a:schemeClr val="tx1"/>
                          </a:solidFill>
                        </a:rPr>
                        <a:t>Acceptance of treatment, defined as the balance between treatment advantages and disadvantages (only general treatment acceptance included – </a:t>
                      </a:r>
                      <a:br>
                        <a:rPr lang="en-GB" sz="1600" b="0" i="0" dirty="0">
                          <a:solidFill>
                            <a:schemeClr val="tx1"/>
                          </a:solidFill>
                        </a:rPr>
                      </a:br>
                      <a:r>
                        <a:rPr lang="en-GB" sz="1600" b="0" i="0" dirty="0">
                          <a:solidFill>
                            <a:schemeClr val="tx1"/>
                          </a:solidFill>
                        </a:rPr>
                        <a:t>3 questions)</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GB" sz="1600" b="0" i="0" dirty="0">
                          <a:solidFill>
                            <a:schemeClr val="tx1"/>
                          </a:solidFill>
                        </a:rPr>
                        <a:t>0–100</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36251827"/>
                  </a:ext>
                </a:extLst>
              </a:tr>
              <a:tr h="935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dirty="0">
                          <a:solidFill>
                            <a:schemeClr val="tx1"/>
                          </a:solidFill>
                        </a:rPr>
                        <a:t>Tolerability and Acceptability of IM Injections</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99BBC7"/>
                    </a:solidFill>
                  </a:tcPr>
                </a:tc>
                <a:tc>
                  <a:txBody>
                    <a:body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b="0" i="0" dirty="0">
                          <a:solidFill>
                            <a:schemeClr val="tx1"/>
                          </a:solidFill>
                        </a:rPr>
                        <a:t>Perception of Injection questionnaire (PIN)*</a:t>
                      </a:r>
                      <a:endParaRPr lang="en-GB" sz="1600" b="0" i="0" dirty="0">
                        <a:solidFill>
                          <a:schemeClr val="tx1"/>
                        </a:solidFill>
                      </a:endParaRP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Tolerability and acceptability r</a:t>
                      </a:r>
                      <a:r>
                        <a:rPr lang="en-GB" sz="1600" b="0" i="0" dirty="0">
                          <a:solidFill>
                            <a:schemeClr val="tx1"/>
                          </a:solidFill>
                        </a:rPr>
                        <a:t>elated to injection site reactions (21 questions)</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i="0" dirty="0">
                          <a:solidFill>
                            <a:schemeClr val="tx1"/>
                          </a:solidFill>
                        </a:rPr>
                        <a:t>1–5</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909557332"/>
                  </a:ext>
                </a:extLst>
              </a:tr>
              <a:tr h="760943">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dirty="0">
                          <a:solidFill>
                            <a:schemeClr val="tx1"/>
                          </a:solidFill>
                        </a:rPr>
                        <a:t>Treatment Satisfaction and Preference</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99BBC7"/>
                    </a:solidFill>
                  </a:tcPr>
                </a:tc>
                <a:tc>
                  <a:txBody>
                    <a:body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dirty="0">
                          <a:solidFill>
                            <a:schemeClr val="tx1"/>
                          </a:solidFill>
                        </a:rPr>
                        <a:t>HIV Treatment Satisfaction Questionnaire (HIVTSQ)*</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a:solidFill>
                            <a:schemeClr val="tx1"/>
                          </a:solidFill>
                        </a:rPr>
                        <a:t>Satisfaction with treatment (12 questions)</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i="0" dirty="0">
                          <a:solidFill>
                            <a:schemeClr val="tx1"/>
                          </a:solidFill>
                        </a:rPr>
                        <a:t>0–66 (HIVTSQs)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b="0" i="0" dirty="0">
                        <a:solidFill>
                          <a:schemeClr val="tx1"/>
                        </a:solidFill>
                      </a:endParaRP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65342466"/>
                  </a:ext>
                </a:extLst>
              </a:tr>
              <a:tr h="626094">
                <a:tc vMerge="1">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GB" sz="1600" b="0" i="0" baseline="30000" dirty="0">
                        <a:solidFill>
                          <a:schemeClr val="tx1"/>
                        </a:solidFill>
                      </a:endParaRP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rgbClr val="F2F2F2"/>
                    </a:solidFill>
                  </a:tcPr>
                </a:tc>
                <a:tc>
                  <a:txBody>
                    <a:bodyPr/>
                    <a:lstStyle/>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baseline="0" dirty="0">
                          <a:solidFill>
                            <a:schemeClr val="tx1"/>
                          </a:solidFill>
                        </a:rPr>
                        <a:t>Preference for HIV Treatment</a:t>
                      </a:r>
                      <a:r>
                        <a:rPr lang="en-GB" sz="1600" b="0" i="0" baseline="30000" dirty="0">
                          <a:solidFill>
                            <a:schemeClr val="tx1"/>
                          </a:solidFill>
                        </a:rPr>
                        <a:t>†</a:t>
                      </a:r>
                    </a:p>
                  </a:txBody>
                  <a:tcPr marT="34290" marB="34290" anchor="ctr">
                    <a:lnL w="12700" cmpd="sng">
                      <a:noFill/>
                    </a:lnL>
                    <a:lnR>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a:solidFill>
                            <a:schemeClr val="tx1"/>
                          </a:solidFill>
                        </a:rPr>
                        <a:t>Preference of the long-acting CAB + RPV LA  compared to CAR (1 question)</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i="0" dirty="0">
                          <a:solidFill>
                            <a:schemeClr val="tx1"/>
                          </a:solidFill>
                        </a:rPr>
                        <a:t>N/A</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57482661"/>
                  </a:ext>
                </a:extLst>
              </a:tr>
            </a:tbl>
          </a:graphicData>
        </a:graphic>
      </p:graphicFrame>
    </p:spTree>
    <p:extLst>
      <p:ext uri="{BB962C8B-B14F-4D97-AF65-F5344CB8AC3E}">
        <p14:creationId xmlns:p14="http://schemas.microsoft.com/office/powerpoint/2010/main" val="1209133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638AE-4E16-437F-90C2-B8AAF5D33ECA}"/>
              </a:ext>
            </a:extLst>
          </p:cNvPr>
          <p:cNvSpPr>
            <a:spLocks noGrp="1"/>
          </p:cNvSpPr>
          <p:nvPr>
            <p:ph type="title"/>
          </p:nvPr>
        </p:nvSpPr>
        <p:spPr/>
        <p:txBody>
          <a:bodyPr/>
          <a:lstStyle/>
          <a:p>
            <a:r>
              <a:rPr lang="en-GB" dirty="0"/>
              <a:t>ATLAS High Health Status Scores at Baseline Were Maintained Over 48 Weeks (SF-12)</a:t>
            </a:r>
          </a:p>
        </p:txBody>
      </p:sp>
      <p:sp>
        <p:nvSpPr>
          <p:cNvPr id="31" name="Text Placeholder 30">
            <a:extLst>
              <a:ext uri="{FF2B5EF4-FFF2-40B4-BE49-F238E27FC236}">
                <a16:creationId xmlns:a16="http://schemas.microsoft.com/office/drawing/2014/main" id="{F8D457E2-CB91-464D-971F-4826AEB6BEE3}"/>
              </a:ext>
            </a:extLst>
          </p:cNvPr>
          <p:cNvSpPr>
            <a:spLocks noGrp="1"/>
          </p:cNvSpPr>
          <p:nvPr>
            <p:ph type="body" sz="quarter" idx="11"/>
          </p:nvPr>
        </p:nvSpPr>
        <p:spPr>
          <a:xfrm>
            <a:off x="711200" y="6109395"/>
            <a:ext cx="11143488" cy="182880"/>
          </a:xfrm>
        </p:spPr>
        <p:txBody>
          <a:bodyPr/>
          <a:lstStyle/>
          <a:p>
            <a:r>
              <a:rPr lang="en-GB" dirty="0"/>
              <a:t>Murray M, et al. IAS 2019; Mexico City, Mexico. Oral MOAB0103.</a:t>
            </a:r>
          </a:p>
          <a:p>
            <a:r>
              <a:rPr lang="en-US" altLang="en-US" sz="1100" dirty="0"/>
              <a:t>ATLAS PRO slides can be downloaded at </a:t>
            </a:r>
            <a:r>
              <a:rPr lang="en-US" sz="1100" b="1" u="sng" dirty="0"/>
              <a:t>http://bit.ly/atlaspros </a:t>
            </a:r>
            <a:endParaRPr lang="en-US" sz="1100" b="1" dirty="0"/>
          </a:p>
          <a:p>
            <a:endParaRPr lang="en-GB" dirty="0"/>
          </a:p>
        </p:txBody>
      </p:sp>
      <p:sp>
        <p:nvSpPr>
          <p:cNvPr id="32" name="Text Placeholder 31">
            <a:extLst>
              <a:ext uri="{FF2B5EF4-FFF2-40B4-BE49-F238E27FC236}">
                <a16:creationId xmlns:a16="http://schemas.microsoft.com/office/drawing/2014/main" id="{052FD2DD-5F32-468F-BBE4-69DD812492C3}"/>
              </a:ext>
            </a:extLst>
          </p:cNvPr>
          <p:cNvSpPr>
            <a:spLocks noGrp="1"/>
          </p:cNvSpPr>
          <p:nvPr>
            <p:ph type="body" sz="quarter" idx="13"/>
          </p:nvPr>
        </p:nvSpPr>
        <p:spPr>
          <a:xfrm>
            <a:off x="631597" y="5545164"/>
            <a:ext cx="11143488" cy="365760"/>
          </a:xfrm>
        </p:spPr>
        <p:txBody>
          <a:bodyPr/>
          <a:lstStyle/>
          <a:p>
            <a:pPr>
              <a:spcAft>
                <a:spcPts val="0"/>
              </a:spcAft>
            </a:pPr>
            <a:r>
              <a:rPr lang="en-GB" sz="1000" dirty="0"/>
              <a:t>*Based on LOCF analysis, adjusting for sex at birth, age, race (white and non-white), and third agent class (INSTI, PI, and NNRTI).</a:t>
            </a:r>
          </a:p>
          <a:p>
            <a:pPr>
              <a:spcAft>
                <a:spcPts val="0"/>
              </a:spcAft>
            </a:pPr>
            <a:r>
              <a:rPr lang="en-GB" sz="1000" dirty="0"/>
              <a:t>CAB, cabotegravir; CAR, current antiretroviral; INSTI, integrase strand transfer inhibitor; LA, long-acting; LOCF, Last Observation Carried Forward; </a:t>
            </a:r>
            <a:br>
              <a:rPr lang="en-GB" sz="1000" dirty="0"/>
            </a:br>
            <a:r>
              <a:rPr lang="en-GB" sz="1000" dirty="0"/>
              <a:t>NNRTI, non-nucleoside </a:t>
            </a:r>
            <a:r>
              <a:rPr lang="en-US" altLang="en-US" sz="1000" dirty="0"/>
              <a:t>reverse transcriptase inhibitor;</a:t>
            </a:r>
            <a:r>
              <a:rPr lang="en-GB" sz="1000" dirty="0"/>
              <a:t> PI, protease inhibitor; RPV, </a:t>
            </a:r>
            <a:r>
              <a:rPr lang="en-GB" sz="1000" dirty="0" err="1"/>
              <a:t>rilpivirine</a:t>
            </a:r>
            <a:r>
              <a:rPr lang="en-GB" sz="1000" dirty="0"/>
              <a:t>; SD, standard deviation; SF-12, Short Form Health Survey.</a:t>
            </a:r>
          </a:p>
        </p:txBody>
      </p:sp>
      <p:sp>
        <p:nvSpPr>
          <p:cNvPr id="36" name="Content Placeholder 29">
            <a:extLst>
              <a:ext uri="{FF2B5EF4-FFF2-40B4-BE49-F238E27FC236}">
                <a16:creationId xmlns:a16="http://schemas.microsoft.com/office/drawing/2014/main" id="{306B7FD9-3E69-4001-B0D2-96B6B5230DEC}"/>
              </a:ext>
            </a:extLst>
          </p:cNvPr>
          <p:cNvSpPr txBox="1">
            <a:spLocks/>
          </p:cNvSpPr>
          <p:nvPr/>
        </p:nvSpPr>
        <p:spPr bwMode="auto">
          <a:xfrm>
            <a:off x="631597" y="1408122"/>
            <a:ext cx="11330814" cy="573509"/>
          </a:xfrm>
          <a:prstGeom prst="rect">
            <a:avLst/>
          </a:prstGeom>
          <a:noFill/>
          <a:ln>
            <a:noFill/>
          </a:ln>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ts val="300"/>
              </a:spcAft>
              <a:buClr>
                <a:srgbClr val="E31836"/>
              </a:buClr>
              <a:buSzPct val="115000"/>
              <a:buFont typeface="Arial" panose="020B0604020202020204" pitchFamily="34"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panose="020B0604020202020204" pitchFamily="34"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panose="020B0604020202020204" pitchFamily="34"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r>
              <a:rPr lang="en-US" sz="2000" kern="0" dirty="0"/>
              <a:t>No significant difference in the mental component and physical component scores between treatment arms at all timepoints</a:t>
            </a:r>
          </a:p>
          <a:p>
            <a:endParaRPr lang="en-GB" sz="1800" kern="0" dirty="0"/>
          </a:p>
        </p:txBody>
      </p:sp>
      <p:graphicFrame>
        <p:nvGraphicFramePr>
          <p:cNvPr id="44" name="Chart 43">
            <a:extLst>
              <a:ext uri="{FF2B5EF4-FFF2-40B4-BE49-F238E27FC236}">
                <a16:creationId xmlns:a16="http://schemas.microsoft.com/office/drawing/2014/main" id="{6E5FDBF9-6883-4C89-9272-FD8934ABF015}"/>
              </a:ext>
            </a:extLst>
          </p:cNvPr>
          <p:cNvGraphicFramePr/>
          <p:nvPr>
            <p:extLst>
              <p:ext uri="{D42A27DB-BD31-4B8C-83A1-F6EECF244321}">
                <p14:modId xmlns:p14="http://schemas.microsoft.com/office/powerpoint/2010/main" val="284421769"/>
              </p:ext>
            </p:extLst>
          </p:nvPr>
        </p:nvGraphicFramePr>
        <p:xfrm>
          <a:off x="1136984" y="2107295"/>
          <a:ext cx="5145960" cy="31172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2" name="Chart 51">
            <a:extLst>
              <a:ext uri="{FF2B5EF4-FFF2-40B4-BE49-F238E27FC236}">
                <a16:creationId xmlns:a16="http://schemas.microsoft.com/office/drawing/2014/main" id="{19EFA32B-7FE6-4D0D-ADA3-3907E7017B76}"/>
              </a:ext>
            </a:extLst>
          </p:cNvPr>
          <p:cNvGraphicFramePr/>
          <p:nvPr>
            <p:extLst>
              <p:ext uri="{D42A27DB-BD31-4B8C-83A1-F6EECF244321}">
                <p14:modId xmlns:p14="http://schemas.microsoft.com/office/powerpoint/2010/main" val="3594190281"/>
              </p:ext>
            </p:extLst>
          </p:nvPr>
        </p:nvGraphicFramePr>
        <p:xfrm>
          <a:off x="6708729" y="2057576"/>
          <a:ext cx="5145959" cy="3168196"/>
        </p:xfrm>
        <a:graphic>
          <a:graphicData uri="http://schemas.openxmlformats.org/drawingml/2006/chart">
            <c:chart xmlns:c="http://schemas.openxmlformats.org/drawingml/2006/chart" xmlns:r="http://schemas.openxmlformats.org/officeDocument/2006/relationships" r:id="rId4"/>
          </a:graphicData>
        </a:graphic>
      </p:graphicFrame>
      <p:sp>
        <p:nvSpPr>
          <p:cNvPr id="62" name="TextBox 61">
            <a:extLst>
              <a:ext uri="{FF2B5EF4-FFF2-40B4-BE49-F238E27FC236}">
                <a16:creationId xmlns:a16="http://schemas.microsoft.com/office/drawing/2014/main" id="{F49F344B-D95F-4FB8-AF96-1AE30FBDE172}"/>
              </a:ext>
            </a:extLst>
          </p:cNvPr>
          <p:cNvSpPr txBox="1"/>
          <p:nvPr/>
        </p:nvSpPr>
        <p:spPr>
          <a:xfrm rot="16200000">
            <a:off x="-625497" y="3451669"/>
            <a:ext cx="2514189" cy="215444"/>
          </a:xfrm>
          <a:prstGeom prst="rect">
            <a:avLst/>
          </a:prstGeom>
          <a:noFill/>
        </p:spPr>
        <p:txBody>
          <a:bodyPr wrap="square" lIns="0" tIns="0" rIns="0" bIns="0" rtlCol="0" anchor="ctr">
            <a:spAutoFit/>
          </a:bodyPr>
          <a:lstStyle/>
          <a:p>
            <a:pPr algn="ctr"/>
            <a:r>
              <a:rPr lang="en-GB" sz="1400" b="1" dirty="0"/>
              <a:t>SF-12 Mean (± SD) Score</a:t>
            </a:r>
          </a:p>
        </p:txBody>
      </p:sp>
    </p:spTree>
    <p:extLst>
      <p:ext uri="{BB962C8B-B14F-4D97-AF65-F5344CB8AC3E}">
        <p14:creationId xmlns:p14="http://schemas.microsoft.com/office/powerpoint/2010/main" val="2208928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6A349605-B351-4FDE-85C9-9D4C6B6999CA}"/>
              </a:ext>
            </a:extLst>
          </p:cNvPr>
          <p:cNvGraphicFramePr>
            <a:graphicFrameLocks noGrp="1"/>
          </p:cNvGraphicFramePr>
          <p:nvPr>
            <p:ph idx="1"/>
            <p:extLst>
              <p:ext uri="{D42A27DB-BD31-4B8C-83A1-F6EECF244321}">
                <p14:modId xmlns:p14="http://schemas.microsoft.com/office/powerpoint/2010/main" val="1636351622"/>
              </p:ext>
            </p:extLst>
          </p:nvPr>
        </p:nvGraphicFramePr>
        <p:xfrm>
          <a:off x="4263904" y="2201413"/>
          <a:ext cx="7826368" cy="320893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DCBBE44E-A271-4CD7-AA60-C873DE609832}"/>
              </a:ext>
            </a:extLst>
          </p:cNvPr>
          <p:cNvSpPr>
            <a:spLocks noGrp="1"/>
          </p:cNvSpPr>
          <p:nvPr>
            <p:ph type="title"/>
          </p:nvPr>
        </p:nvSpPr>
        <p:spPr>
          <a:xfrm>
            <a:off x="535765" y="152401"/>
            <a:ext cx="10488407" cy="838200"/>
          </a:xfrm>
        </p:spPr>
        <p:txBody>
          <a:bodyPr/>
          <a:lstStyle/>
          <a:p>
            <a:r>
              <a:rPr lang="en-GB" sz="2600" dirty="0"/>
              <a:t>ATLAS CAB + RPV LA Participants Had Greater Improvement In Overall Treatment Acceptance From Baseline (ACCEPT)</a:t>
            </a:r>
          </a:p>
        </p:txBody>
      </p:sp>
      <p:sp>
        <p:nvSpPr>
          <p:cNvPr id="6" name="Text Placeholder 5">
            <a:extLst>
              <a:ext uri="{FF2B5EF4-FFF2-40B4-BE49-F238E27FC236}">
                <a16:creationId xmlns:a16="http://schemas.microsoft.com/office/drawing/2014/main" id="{D4761295-F0B4-407A-8C80-515DE681D6D5}"/>
              </a:ext>
            </a:extLst>
          </p:cNvPr>
          <p:cNvSpPr>
            <a:spLocks noGrp="1"/>
          </p:cNvSpPr>
          <p:nvPr>
            <p:ph type="body" sz="quarter" idx="11"/>
          </p:nvPr>
        </p:nvSpPr>
        <p:spPr>
          <a:xfrm>
            <a:off x="863202" y="6120994"/>
            <a:ext cx="11143488" cy="182880"/>
          </a:xfrm>
        </p:spPr>
        <p:txBody>
          <a:bodyPr/>
          <a:lstStyle/>
          <a:p>
            <a:pPr>
              <a:spcAft>
                <a:spcPts val="0"/>
              </a:spcAft>
            </a:pPr>
            <a:r>
              <a:rPr lang="en-GB" dirty="0"/>
              <a:t>Murray M, et al. IAS 2019; Mexico City, Mexico. Oral MOAB0103.</a:t>
            </a:r>
          </a:p>
          <a:p>
            <a:r>
              <a:rPr lang="en-US" altLang="en-US" sz="1100" dirty="0"/>
              <a:t>ATLAS PRO slides can be downloaded at </a:t>
            </a:r>
            <a:r>
              <a:rPr lang="en-US" sz="1100" b="1" u="sng" dirty="0"/>
              <a:t>http://bit.ly/atlaspros </a:t>
            </a:r>
            <a:endParaRPr lang="en-US" sz="1100" b="1" dirty="0"/>
          </a:p>
          <a:p>
            <a:pPr>
              <a:spcAft>
                <a:spcPts val="0"/>
              </a:spcAft>
            </a:pPr>
            <a:endParaRPr lang="en-GB" dirty="0"/>
          </a:p>
        </p:txBody>
      </p:sp>
      <p:grpSp>
        <p:nvGrpSpPr>
          <p:cNvPr id="4" name="Group 3">
            <a:extLst>
              <a:ext uri="{FF2B5EF4-FFF2-40B4-BE49-F238E27FC236}">
                <a16:creationId xmlns:a16="http://schemas.microsoft.com/office/drawing/2014/main" id="{73F75E7E-247C-4F86-B182-DEE5C7B6EE86}"/>
              </a:ext>
            </a:extLst>
          </p:cNvPr>
          <p:cNvGrpSpPr>
            <a:grpSpLocks noChangeAspect="1"/>
          </p:cNvGrpSpPr>
          <p:nvPr/>
        </p:nvGrpSpPr>
        <p:grpSpPr>
          <a:xfrm>
            <a:off x="4616824" y="1993670"/>
            <a:ext cx="7286503" cy="335165"/>
            <a:chOff x="709088" y="1163389"/>
            <a:chExt cx="11145600" cy="335165"/>
          </a:xfrm>
        </p:grpSpPr>
        <p:sp>
          <p:nvSpPr>
            <p:cNvPr id="13" name="Rectangle 12">
              <a:extLst>
                <a:ext uri="{FF2B5EF4-FFF2-40B4-BE49-F238E27FC236}">
                  <a16:creationId xmlns:a16="http://schemas.microsoft.com/office/drawing/2014/main" id="{26162949-6233-43E3-B18D-0515748424A5}"/>
                </a:ext>
              </a:extLst>
            </p:cNvPr>
            <p:cNvSpPr/>
            <p:nvPr/>
          </p:nvSpPr>
          <p:spPr>
            <a:xfrm>
              <a:off x="709088" y="1163389"/>
              <a:ext cx="11145600" cy="335165"/>
            </a:xfrm>
            <a:prstGeom prst="rect">
              <a:avLst/>
            </a:prstGeom>
            <a:solidFill>
              <a:srgbClr val="002F5F"/>
            </a:solidFill>
            <a:ln>
              <a:solidFill>
                <a:srgbClr val="002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Arial"/>
                <a:ea typeface="+mn-ea"/>
                <a:cs typeface="+mn-cs"/>
              </a:endParaRPr>
            </a:p>
          </p:txBody>
        </p:sp>
        <p:sp>
          <p:nvSpPr>
            <p:cNvPr id="17" name="TextBox 16">
              <a:extLst>
                <a:ext uri="{FF2B5EF4-FFF2-40B4-BE49-F238E27FC236}">
                  <a16:creationId xmlns:a16="http://schemas.microsoft.com/office/drawing/2014/main" id="{D140AEE5-A15F-4BCC-8B2F-963A02877F43}"/>
                </a:ext>
              </a:extLst>
            </p:cNvPr>
            <p:cNvSpPr txBox="1"/>
            <p:nvPr/>
          </p:nvSpPr>
          <p:spPr>
            <a:xfrm>
              <a:off x="10617994" y="1166856"/>
              <a:ext cx="884990" cy="328231"/>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a:ea typeface="+mn-ea"/>
                  <a:cs typeface="+mn-cs"/>
                </a:rPr>
                <a:t>100</a:t>
              </a:r>
              <a:r>
                <a:rPr kumimoji="0" lang="en-US" sz="2133" b="1" i="0" u="none" strike="noStrike" kern="1200" cap="none" spc="0" normalizeH="0" baseline="0" noProof="0" dirty="0">
                  <a:ln>
                    <a:noFill/>
                  </a:ln>
                  <a:solidFill>
                    <a:srgbClr val="FFFFFF"/>
                  </a:solidFill>
                  <a:effectLst/>
                  <a:uLnTx/>
                  <a:uFillTx/>
                  <a:latin typeface="Arial"/>
                  <a:ea typeface="+mn-ea"/>
                  <a:cs typeface="+mn-cs"/>
                </a:rPr>
                <a:t> </a:t>
              </a:r>
            </a:p>
          </p:txBody>
        </p:sp>
        <p:sp>
          <p:nvSpPr>
            <p:cNvPr id="20" name="Arrow: Right 19">
              <a:extLst>
                <a:ext uri="{FF2B5EF4-FFF2-40B4-BE49-F238E27FC236}">
                  <a16:creationId xmlns:a16="http://schemas.microsoft.com/office/drawing/2014/main" id="{1D44C05A-DEF1-476E-858D-BE9E77E5340A}"/>
                </a:ext>
              </a:extLst>
            </p:cNvPr>
            <p:cNvSpPr/>
            <p:nvPr/>
          </p:nvSpPr>
          <p:spPr>
            <a:xfrm>
              <a:off x="2742178" y="1199736"/>
              <a:ext cx="7293525" cy="262471"/>
            </a:xfrm>
            <a:prstGeom prst="rightArrow">
              <a:avLst>
                <a:gd name="adj1" fmla="val 74191"/>
                <a:gd name="adj2" fmla="val 50000"/>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Improvement</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p:txBody>
        </p:sp>
        <p:sp>
          <p:nvSpPr>
            <p:cNvPr id="22" name="TextBox 21">
              <a:extLst>
                <a:ext uri="{FF2B5EF4-FFF2-40B4-BE49-F238E27FC236}">
                  <a16:creationId xmlns:a16="http://schemas.microsoft.com/office/drawing/2014/main" id="{253003DB-D2A5-49F2-860F-8348588A4790}"/>
                </a:ext>
              </a:extLst>
            </p:cNvPr>
            <p:cNvSpPr txBox="1"/>
            <p:nvPr/>
          </p:nvSpPr>
          <p:spPr>
            <a:xfrm>
              <a:off x="1654965" y="1220780"/>
              <a:ext cx="580379" cy="246221"/>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a:ea typeface="+mn-ea"/>
                  <a:cs typeface="+mn-cs"/>
                </a:rPr>
                <a:t>75</a:t>
              </a:r>
              <a:endParaRPr kumimoji="0" lang="en-US" sz="1867" b="0" i="0" u="none" strike="noStrike" kern="1200" cap="none" spc="0" normalizeH="0" baseline="0" noProof="0" dirty="0">
                <a:ln>
                  <a:noFill/>
                </a:ln>
                <a:solidFill>
                  <a:srgbClr val="000000"/>
                </a:solidFill>
                <a:effectLst/>
                <a:uLnTx/>
                <a:uFillTx/>
                <a:latin typeface="Arial"/>
                <a:ea typeface="+mn-ea"/>
                <a:cs typeface="+mn-cs"/>
              </a:endParaRPr>
            </a:p>
          </p:txBody>
        </p:sp>
      </p:grpSp>
      <p:sp>
        <p:nvSpPr>
          <p:cNvPr id="23" name="Text Placeholder 6">
            <a:extLst>
              <a:ext uri="{FF2B5EF4-FFF2-40B4-BE49-F238E27FC236}">
                <a16:creationId xmlns:a16="http://schemas.microsoft.com/office/drawing/2014/main" id="{6A89882D-BC98-4D4B-8C54-913DA0BDAC8C}"/>
              </a:ext>
            </a:extLst>
          </p:cNvPr>
          <p:cNvSpPr>
            <a:spLocks noGrp="1"/>
          </p:cNvSpPr>
          <p:nvPr>
            <p:ph type="body" sz="quarter" idx="13"/>
          </p:nvPr>
        </p:nvSpPr>
        <p:spPr>
          <a:xfrm>
            <a:off x="637309" y="5865386"/>
            <a:ext cx="11143488" cy="365760"/>
          </a:xfrm>
        </p:spPr>
        <p:txBody>
          <a:bodyPr/>
          <a:lstStyle/>
          <a:p>
            <a:pPr>
              <a:spcAft>
                <a:spcPts val="0"/>
              </a:spcAft>
            </a:pPr>
            <a:r>
              <a:rPr lang="en-GB" sz="1000" dirty="0"/>
              <a:t>*p&lt;0.001 was based on adjusted LOCF analysis of change from baseline, adjusting for baseline score, sex, age, race, and third agent class.</a:t>
            </a:r>
          </a:p>
          <a:p>
            <a:pPr>
              <a:spcAft>
                <a:spcPts val="0"/>
              </a:spcAft>
            </a:pPr>
            <a:r>
              <a:rPr lang="fr-FR" sz="1000" dirty="0"/>
              <a:t>+, </a:t>
            </a:r>
            <a:r>
              <a:rPr lang="fr-FR" sz="1000" dirty="0" err="1"/>
              <a:t>mean</a:t>
            </a:r>
            <a:r>
              <a:rPr lang="fr-FR" sz="1000" dirty="0"/>
              <a:t> score; C</a:t>
            </a:r>
            <a:r>
              <a:rPr lang="en-US" sz="1000" dirty="0"/>
              <a:t>AB, cabotegravir; CAR, current antiretroviral; CI, confidence interval; LA, long-acting; LOCF, Last Observation Carried Forward; RPV, rilpivirine</a:t>
            </a:r>
            <a:r>
              <a:rPr lang="fr-FR" sz="1000" dirty="0"/>
              <a:t>.</a:t>
            </a:r>
          </a:p>
          <a:p>
            <a:pPr>
              <a:spcAft>
                <a:spcPts val="0"/>
              </a:spcAft>
            </a:pPr>
            <a:r>
              <a:rPr lang="fr-FR" sz="1000" dirty="0"/>
              <a:t>1. Lambert J, </a:t>
            </a:r>
            <a:r>
              <a:rPr lang="fr-FR" sz="1000" i="1" dirty="0"/>
              <a:t>et al. </a:t>
            </a:r>
            <a:r>
              <a:rPr lang="fr-FR" sz="1000" i="1" dirty="0" err="1"/>
              <a:t>Health</a:t>
            </a:r>
            <a:r>
              <a:rPr lang="fr-FR" sz="1000" i="1" dirty="0"/>
              <a:t> </a:t>
            </a:r>
            <a:r>
              <a:rPr lang="fr-FR" sz="1000" i="1" dirty="0" err="1"/>
              <a:t>Qual</a:t>
            </a:r>
            <a:r>
              <a:rPr lang="fr-FR" sz="1000" i="1" dirty="0"/>
              <a:t> Life </a:t>
            </a:r>
            <a:r>
              <a:rPr lang="fr-FR" sz="1000" i="1" dirty="0" err="1"/>
              <a:t>Outcomes</a:t>
            </a:r>
            <a:r>
              <a:rPr lang="fr-FR" sz="1000" dirty="0"/>
              <a:t> 2018;16:134.</a:t>
            </a:r>
          </a:p>
        </p:txBody>
      </p:sp>
      <p:sp>
        <p:nvSpPr>
          <p:cNvPr id="21" name="TextBox 20">
            <a:extLst>
              <a:ext uri="{FF2B5EF4-FFF2-40B4-BE49-F238E27FC236}">
                <a16:creationId xmlns:a16="http://schemas.microsoft.com/office/drawing/2014/main" id="{DB9E45C8-8139-4423-9910-195861F0DFFF}"/>
              </a:ext>
            </a:extLst>
          </p:cNvPr>
          <p:cNvSpPr txBox="1"/>
          <p:nvPr/>
        </p:nvSpPr>
        <p:spPr>
          <a:xfrm>
            <a:off x="863202" y="1358877"/>
            <a:ext cx="3400702" cy="49244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Arial"/>
                <a:ea typeface="+mn-ea"/>
                <a:cs typeface="+mn-cs"/>
              </a:rPr>
              <a:t>Benchmark General Acceptance for Chronic Conditions</a:t>
            </a:r>
            <a:r>
              <a:rPr kumimoji="0" lang="en-GB" sz="1600" b="1" i="0" u="none" strike="noStrike" kern="1200" cap="none" spc="0" normalizeH="0" baseline="30000" noProof="0" dirty="0">
                <a:ln>
                  <a:noFill/>
                </a:ln>
                <a:solidFill>
                  <a:srgbClr val="000000"/>
                </a:solidFill>
                <a:effectLst/>
                <a:uLnTx/>
                <a:uFillTx/>
                <a:latin typeface="Arial"/>
                <a:ea typeface="+mn-ea"/>
                <a:cs typeface="+mn-cs"/>
              </a:rPr>
              <a:t>1</a:t>
            </a:r>
          </a:p>
        </p:txBody>
      </p:sp>
      <p:sp>
        <p:nvSpPr>
          <p:cNvPr id="3" name="TextBox 2">
            <a:extLst>
              <a:ext uri="{FF2B5EF4-FFF2-40B4-BE49-F238E27FC236}">
                <a16:creationId xmlns:a16="http://schemas.microsoft.com/office/drawing/2014/main" id="{94B74E03-D824-4931-8E20-E6C0F99CCC87}"/>
              </a:ext>
            </a:extLst>
          </p:cNvPr>
          <p:cNvSpPr txBox="1"/>
          <p:nvPr/>
        </p:nvSpPr>
        <p:spPr>
          <a:xfrm>
            <a:off x="5487622" y="1358877"/>
            <a:ext cx="5684879" cy="492443"/>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Arial"/>
                <a:ea typeface="+mn-ea"/>
                <a:cs typeface="+mn-cs"/>
              </a:rPr>
              <a:t>Adjusted Mean Change (95% CI) From Baseline in General Acceptance Domain of the ACCEPT Questionnaire</a:t>
            </a:r>
          </a:p>
        </p:txBody>
      </p:sp>
      <p:graphicFrame>
        <p:nvGraphicFramePr>
          <p:cNvPr id="83" name="Content Placeholder 9">
            <a:extLst>
              <a:ext uri="{FF2B5EF4-FFF2-40B4-BE49-F238E27FC236}">
                <a16:creationId xmlns:a16="http://schemas.microsoft.com/office/drawing/2014/main" id="{EDD00D6E-BD64-47B1-BD6F-40152DC70034}"/>
              </a:ext>
            </a:extLst>
          </p:cNvPr>
          <p:cNvGraphicFramePr>
            <a:graphicFrameLocks/>
          </p:cNvGraphicFramePr>
          <p:nvPr>
            <p:extLst>
              <p:ext uri="{D42A27DB-BD31-4B8C-83A1-F6EECF244321}">
                <p14:modId xmlns:p14="http://schemas.microsoft.com/office/powerpoint/2010/main" val="1212241232"/>
              </p:ext>
            </p:extLst>
          </p:nvPr>
        </p:nvGraphicFramePr>
        <p:xfrm>
          <a:off x="535765" y="1886846"/>
          <a:ext cx="3834583" cy="39024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24177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0CACF1E-71F0-4129-9AB8-D538A021B009}"/>
              </a:ext>
            </a:extLst>
          </p:cNvPr>
          <p:cNvSpPr/>
          <p:nvPr/>
        </p:nvSpPr>
        <p:spPr>
          <a:xfrm>
            <a:off x="918641" y="1136371"/>
            <a:ext cx="3982324" cy="58774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t>Acceptability of ISRs and Pain</a:t>
            </a:r>
          </a:p>
        </p:txBody>
      </p:sp>
      <p:graphicFrame>
        <p:nvGraphicFramePr>
          <p:cNvPr id="5" name="Chart 4">
            <a:extLst>
              <a:ext uri="{FF2B5EF4-FFF2-40B4-BE49-F238E27FC236}">
                <a16:creationId xmlns:a16="http://schemas.microsoft.com/office/drawing/2014/main" id="{CE51662C-26FC-436D-A275-729191FAEF21}"/>
              </a:ext>
            </a:extLst>
          </p:cNvPr>
          <p:cNvGraphicFramePr/>
          <p:nvPr>
            <p:extLst>
              <p:ext uri="{D42A27DB-BD31-4B8C-83A1-F6EECF244321}">
                <p14:modId xmlns:p14="http://schemas.microsoft.com/office/powerpoint/2010/main" val="181694607"/>
              </p:ext>
            </p:extLst>
          </p:nvPr>
        </p:nvGraphicFramePr>
        <p:xfrm>
          <a:off x="396055" y="1672261"/>
          <a:ext cx="5955030" cy="323648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E1C9BB9E-9CB1-480D-8E9F-7E23BEA360BA}"/>
              </a:ext>
            </a:extLst>
          </p:cNvPr>
          <p:cNvSpPr>
            <a:spLocks noGrp="1"/>
          </p:cNvSpPr>
          <p:nvPr>
            <p:ph type="title"/>
          </p:nvPr>
        </p:nvSpPr>
        <p:spPr/>
        <p:txBody>
          <a:bodyPr/>
          <a:lstStyle/>
          <a:p>
            <a:r>
              <a:rPr lang="en-GB" dirty="0"/>
              <a:t>ATLAS CAB + RPV LA Tolerability and Acceptance of ISRs Improves Over Time (PIN)</a:t>
            </a:r>
          </a:p>
        </p:txBody>
      </p:sp>
      <p:sp>
        <p:nvSpPr>
          <p:cNvPr id="6" name="Text Placeholder 5">
            <a:extLst>
              <a:ext uri="{FF2B5EF4-FFF2-40B4-BE49-F238E27FC236}">
                <a16:creationId xmlns:a16="http://schemas.microsoft.com/office/drawing/2014/main" id="{2107985B-3A73-47C8-9489-7807D1AC61A3}"/>
              </a:ext>
            </a:extLst>
          </p:cNvPr>
          <p:cNvSpPr>
            <a:spLocks noGrp="1"/>
          </p:cNvSpPr>
          <p:nvPr>
            <p:ph type="body" sz="quarter" idx="11"/>
          </p:nvPr>
        </p:nvSpPr>
        <p:spPr>
          <a:xfrm>
            <a:off x="804832" y="6092636"/>
            <a:ext cx="11143488" cy="182880"/>
          </a:xfrm>
        </p:spPr>
        <p:txBody>
          <a:bodyPr/>
          <a:lstStyle/>
          <a:p>
            <a:r>
              <a:rPr lang="en-GB" dirty="0"/>
              <a:t>Murray M, et al. IAS 2019; Mexico City, Mexico. Oral MOAB0103.</a:t>
            </a:r>
          </a:p>
          <a:p>
            <a:r>
              <a:rPr lang="en-US" altLang="en-US" sz="1100" dirty="0"/>
              <a:t>ATLAS PRO slides can be downloaded at </a:t>
            </a:r>
            <a:r>
              <a:rPr lang="en-US" sz="1100" b="1" u="sng" dirty="0"/>
              <a:t>http://bit.ly/atlaspros </a:t>
            </a:r>
            <a:endParaRPr lang="en-US" sz="1100" b="1" dirty="0"/>
          </a:p>
          <a:p>
            <a:endParaRPr lang="en-GB" sz="1100" dirty="0"/>
          </a:p>
        </p:txBody>
      </p:sp>
      <p:sp>
        <p:nvSpPr>
          <p:cNvPr id="7" name="Text Placeholder 6">
            <a:extLst>
              <a:ext uri="{FF2B5EF4-FFF2-40B4-BE49-F238E27FC236}">
                <a16:creationId xmlns:a16="http://schemas.microsoft.com/office/drawing/2014/main" id="{596C3F05-D2D4-4E70-A2E7-31470EE8AADF}"/>
              </a:ext>
            </a:extLst>
          </p:cNvPr>
          <p:cNvSpPr>
            <a:spLocks noGrp="1"/>
          </p:cNvSpPr>
          <p:nvPr>
            <p:ph type="body" sz="quarter" idx="13"/>
          </p:nvPr>
        </p:nvSpPr>
        <p:spPr>
          <a:xfrm>
            <a:off x="524256" y="5837176"/>
            <a:ext cx="11143488" cy="365760"/>
          </a:xfrm>
        </p:spPr>
        <p:txBody>
          <a:bodyPr/>
          <a:lstStyle/>
          <a:p>
            <a:pPr>
              <a:spcAft>
                <a:spcPts val="0"/>
              </a:spcAft>
            </a:pPr>
            <a:r>
              <a:rPr lang="en-GB" sz="1000" dirty="0"/>
              <a:t>*p values were calculated for change over time in the “Acceptability of ISRs” domain of the PIN (mean [SD]: Week 5 – 2.10 [1.03] and Week 48 – 1.56 [0.80]);</a:t>
            </a:r>
          </a:p>
          <a:p>
            <a:pPr>
              <a:spcAft>
                <a:spcPts val="0"/>
              </a:spcAft>
            </a:pPr>
            <a:r>
              <a:rPr lang="en-GB" sz="1000" baseline="30000" dirty="0"/>
              <a:t>†</a:t>
            </a:r>
            <a:r>
              <a:rPr lang="en-GB" sz="1000" dirty="0"/>
              <a:t>Week 5 PIN assessment was conducted 1 week post-injection. </a:t>
            </a:r>
          </a:p>
          <a:p>
            <a:pPr>
              <a:spcAft>
                <a:spcPts val="0"/>
              </a:spcAft>
            </a:pPr>
            <a:r>
              <a:rPr lang="en-GB" sz="1000" dirty="0"/>
              <a:t>CAB, cabotegravir; ISR, injection site reaction; LA, long-acting; PIN, perception of injection; RPV, rilpivirine; SD, standard deviation.</a:t>
            </a:r>
          </a:p>
        </p:txBody>
      </p:sp>
      <p:graphicFrame>
        <p:nvGraphicFramePr>
          <p:cNvPr id="10" name="Chart 9">
            <a:extLst>
              <a:ext uri="{FF2B5EF4-FFF2-40B4-BE49-F238E27FC236}">
                <a16:creationId xmlns:a16="http://schemas.microsoft.com/office/drawing/2014/main" id="{B79CD7E0-FE8B-4CD1-A0E3-89BEBFEA6FEF}"/>
              </a:ext>
            </a:extLst>
          </p:cNvPr>
          <p:cNvGraphicFramePr/>
          <p:nvPr>
            <p:extLst>
              <p:ext uri="{D42A27DB-BD31-4B8C-83A1-F6EECF244321}">
                <p14:modId xmlns:p14="http://schemas.microsoft.com/office/powerpoint/2010/main" val="98598198"/>
              </p:ext>
            </p:extLst>
          </p:nvPr>
        </p:nvGraphicFramePr>
        <p:xfrm>
          <a:off x="6474274" y="1716428"/>
          <a:ext cx="5004843" cy="3447774"/>
        </p:xfrm>
        <a:graphic>
          <a:graphicData uri="http://schemas.openxmlformats.org/drawingml/2006/chart">
            <c:chart xmlns:c="http://schemas.openxmlformats.org/drawingml/2006/chart" xmlns:r="http://schemas.openxmlformats.org/officeDocument/2006/relationships" r:id="rId4"/>
          </a:graphicData>
        </a:graphic>
      </p:graphicFrame>
      <p:sp>
        <p:nvSpPr>
          <p:cNvPr id="13" name="Left Bracket 12">
            <a:extLst>
              <a:ext uri="{FF2B5EF4-FFF2-40B4-BE49-F238E27FC236}">
                <a16:creationId xmlns:a16="http://schemas.microsoft.com/office/drawing/2014/main" id="{66C22873-BE9B-4DBD-BD62-A7EE1C6B818E}"/>
              </a:ext>
            </a:extLst>
          </p:cNvPr>
          <p:cNvSpPr/>
          <p:nvPr/>
        </p:nvSpPr>
        <p:spPr>
          <a:xfrm rot="5400000">
            <a:off x="1914161" y="1278432"/>
            <a:ext cx="155561" cy="1086064"/>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D343379E-DCB7-4FF0-AF87-9BEE871432ED}"/>
              </a:ext>
            </a:extLst>
          </p:cNvPr>
          <p:cNvSpPr txBox="1"/>
          <p:nvPr/>
        </p:nvSpPr>
        <p:spPr>
          <a:xfrm>
            <a:off x="1528976" y="1553830"/>
            <a:ext cx="845646" cy="169277"/>
          </a:xfrm>
          <a:prstGeom prst="rect">
            <a:avLst/>
          </a:prstGeom>
          <a:noFill/>
        </p:spPr>
        <p:txBody>
          <a:bodyPr wrap="square" lIns="0" tIns="0" rIns="0" bIns="0" rtlCol="0" anchor="ctr">
            <a:spAutoFit/>
          </a:bodyPr>
          <a:lstStyle/>
          <a:p>
            <a:pPr algn="ctr"/>
            <a:r>
              <a:rPr lang="en-GB" sz="1100" dirty="0"/>
              <a:t>*p&lt;0.001</a:t>
            </a:r>
          </a:p>
        </p:txBody>
      </p:sp>
      <p:sp>
        <p:nvSpPr>
          <p:cNvPr id="16" name="Rectangle 15">
            <a:extLst>
              <a:ext uri="{FF2B5EF4-FFF2-40B4-BE49-F238E27FC236}">
                <a16:creationId xmlns:a16="http://schemas.microsoft.com/office/drawing/2014/main" id="{63295558-CF94-445E-8047-0BF6E986CA19}"/>
              </a:ext>
            </a:extLst>
          </p:cNvPr>
          <p:cNvSpPr/>
          <p:nvPr/>
        </p:nvSpPr>
        <p:spPr>
          <a:xfrm>
            <a:off x="7291036" y="1652078"/>
            <a:ext cx="4061466" cy="4897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t>ISRs over 48 Weeks</a:t>
            </a:r>
          </a:p>
        </p:txBody>
      </p:sp>
      <p:sp>
        <p:nvSpPr>
          <p:cNvPr id="20" name="Left Bracket 19">
            <a:extLst>
              <a:ext uri="{FF2B5EF4-FFF2-40B4-BE49-F238E27FC236}">
                <a16:creationId xmlns:a16="http://schemas.microsoft.com/office/drawing/2014/main" id="{C950F9C2-31F9-4149-A327-D267BD0C9FE9}"/>
              </a:ext>
            </a:extLst>
          </p:cNvPr>
          <p:cNvSpPr/>
          <p:nvPr/>
        </p:nvSpPr>
        <p:spPr>
          <a:xfrm rot="5400000">
            <a:off x="3677762" y="1296063"/>
            <a:ext cx="154800" cy="108720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TextBox 20">
            <a:extLst>
              <a:ext uri="{FF2B5EF4-FFF2-40B4-BE49-F238E27FC236}">
                <a16:creationId xmlns:a16="http://schemas.microsoft.com/office/drawing/2014/main" id="{0BBC8AC5-5266-4F69-92C0-3BE2E2FCBD1C}"/>
              </a:ext>
            </a:extLst>
          </p:cNvPr>
          <p:cNvSpPr txBox="1"/>
          <p:nvPr/>
        </p:nvSpPr>
        <p:spPr>
          <a:xfrm>
            <a:off x="3310548" y="1581447"/>
            <a:ext cx="845646" cy="169277"/>
          </a:xfrm>
          <a:prstGeom prst="rect">
            <a:avLst/>
          </a:prstGeom>
          <a:noFill/>
        </p:spPr>
        <p:txBody>
          <a:bodyPr wrap="square" lIns="0" tIns="0" rIns="0" bIns="0" rtlCol="0" anchor="ctr">
            <a:spAutoFit/>
          </a:bodyPr>
          <a:lstStyle/>
          <a:p>
            <a:pPr algn="ctr"/>
            <a:r>
              <a:rPr lang="en-GB" sz="1100" dirty="0"/>
              <a:t>*p&lt;0.001</a:t>
            </a:r>
          </a:p>
        </p:txBody>
      </p:sp>
      <p:sp>
        <p:nvSpPr>
          <p:cNvPr id="9" name="Content Placeholder 8">
            <a:extLst>
              <a:ext uri="{FF2B5EF4-FFF2-40B4-BE49-F238E27FC236}">
                <a16:creationId xmlns:a16="http://schemas.microsoft.com/office/drawing/2014/main" id="{EFC21994-DA73-4DC1-A0A2-0D44E554FD00}"/>
              </a:ext>
            </a:extLst>
          </p:cNvPr>
          <p:cNvSpPr>
            <a:spLocks noGrp="1"/>
          </p:cNvSpPr>
          <p:nvPr>
            <p:ph idx="1"/>
          </p:nvPr>
        </p:nvSpPr>
        <p:spPr>
          <a:xfrm>
            <a:off x="396055" y="4834763"/>
            <a:ext cx="5699945" cy="658878"/>
          </a:xfrm>
        </p:spPr>
        <p:txBody>
          <a:bodyPr/>
          <a:lstStyle/>
          <a:p>
            <a:r>
              <a:rPr lang="en-GB" sz="1800" dirty="0"/>
              <a:t>At Week 48, 90% and 86% of</a:t>
            </a:r>
            <a:r>
              <a:rPr lang="en-GB" sz="1800" dirty="0">
                <a:solidFill>
                  <a:srgbClr val="FF0000"/>
                </a:solidFill>
              </a:rPr>
              <a:t> </a:t>
            </a:r>
            <a:r>
              <a:rPr lang="en-GB" sz="1800" dirty="0"/>
              <a:t>CAB + RPV LA participants scored ISRs and pain as ‘totally/very acceptable’</a:t>
            </a:r>
          </a:p>
        </p:txBody>
      </p:sp>
      <p:sp>
        <p:nvSpPr>
          <p:cNvPr id="4" name="TextBox 3">
            <a:extLst>
              <a:ext uri="{FF2B5EF4-FFF2-40B4-BE49-F238E27FC236}">
                <a16:creationId xmlns:a16="http://schemas.microsoft.com/office/drawing/2014/main" id="{5ED40FDA-E423-4C60-8DFB-FCA0B9C9F033}"/>
              </a:ext>
            </a:extLst>
          </p:cNvPr>
          <p:cNvSpPr txBox="1"/>
          <p:nvPr/>
        </p:nvSpPr>
        <p:spPr>
          <a:xfrm>
            <a:off x="804832" y="4282521"/>
            <a:ext cx="387350" cy="169277"/>
          </a:xfrm>
          <a:prstGeom prst="rect">
            <a:avLst/>
          </a:prstGeom>
          <a:noFill/>
        </p:spPr>
        <p:txBody>
          <a:bodyPr wrap="square" lIns="0" tIns="0" rIns="0" bIns="0" rtlCol="0">
            <a:spAutoFit/>
          </a:bodyPr>
          <a:lstStyle/>
          <a:p>
            <a:pPr algn="ctr"/>
            <a:r>
              <a:rPr lang="en-GB" sz="1100" b="1" dirty="0"/>
              <a:t>N</a:t>
            </a:r>
          </a:p>
        </p:txBody>
      </p:sp>
      <p:sp>
        <p:nvSpPr>
          <p:cNvPr id="8" name="Rectangle 7">
            <a:extLst>
              <a:ext uri="{FF2B5EF4-FFF2-40B4-BE49-F238E27FC236}">
                <a16:creationId xmlns:a16="http://schemas.microsoft.com/office/drawing/2014/main" id="{427F650A-7DDE-44F4-BDD8-5C7288C033B5}"/>
              </a:ext>
            </a:extLst>
          </p:cNvPr>
          <p:cNvSpPr/>
          <p:nvPr/>
        </p:nvSpPr>
        <p:spPr>
          <a:xfrm>
            <a:off x="6211270" y="4841036"/>
            <a:ext cx="5530850" cy="646331"/>
          </a:xfrm>
          <a:prstGeom prst="rect">
            <a:avLst/>
          </a:prstGeom>
        </p:spPr>
        <p:txBody>
          <a:bodyPr wrap="square">
            <a:spAutoFit/>
          </a:bodyPr>
          <a:lstStyle/>
          <a:p>
            <a:pPr marL="190800" indent="-190800">
              <a:buClr>
                <a:srgbClr val="E31836"/>
              </a:buClr>
              <a:buFont typeface="Arial" panose="020B0604020202020204" pitchFamily="34" charset="0"/>
              <a:buChar char="•"/>
            </a:pPr>
            <a:r>
              <a:rPr lang="en-GB" dirty="0"/>
              <a:t>Only four (1%) CAB + RPV LA participants had ISRs that led to withdrawal</a:t>
            </a:r>
          </a:p>
        </p:txBody>
      </p:sp>
    </p:spTree>
    <p:extLst>
      <p:ext uri="{BB962C8B-B14F-4D97-AF65-F5344CB8AC3E}">
        <p14:creationId xmlns:p14="http://schemas.microsoft.com/office/powerpoint/2010/main" val="698023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ViiV Global Template 2015 With Logo">
  <a:themeElements>
    <a:clrScheme name="ViiV CAB 2016 Theme">
      <a:dk1>
        <a:srgbClr val="000000"/>
      </a:dk1>
      <a:lt1>
        <a:srgbClr val="FFFFFF"/>
      </a:lt1>
      <a:dk2>
        <a:srgbClr val="A30234"/>
      </a:dk2>
      <a:lt2>
        <a:srgbClr val="808080"/>
      </a:lt2>
      <a:accent1>
        <a:srgbClr val="00A779"/>
      </a:accent1>
      <a:accent2>
        <a:srgbClr val="970096"/>
      </a:accent2>
      <a:accent3>
        <a:srgbClr val="F05A05"/>
      </a:accent3>
      <a:accent4>
        <a:srgbClr val="0098DB"/>
      </a:accent4>
      <a:accent5>
        <a:srgbClr val="8DD927"/>
      </a:accent5>
      <a:accent6>
        <a:srgbClr val="FF3399"/>
      </a:accent6>
      <a:hlink>
        <a:srgbClr val="97CBFF"/>
      </a:hlink>
      <a:folHlink>
        <a:srgbClr val="DC001E"/>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ViiV Global Template 2015 With Logo">
  <a:themeElements>
    <a:clrScheme name="ViiV CAB Theme Colors 2016">
      <a:dk1>
        <a:srgbClr val="000000"/>
      </a:dk1>
      <a:lt1>
        <a:srgbClr val="FFFFFF"/>
      </a:lt1>
      <a:dk2>
        <a:srgbClr val="A30234"/>
      </a:dk2>
      <a:lt2>
        <a:srgbClr val="808080"/>
      </a:lt2>
      <a:accent1>
        <a:srgbClr val="00A779"/>
      </a:accent1>
      <a:accent2>
        <a:srgbClr val="970096"/>
      </a:accent2>
      <a:accent3>
        <a:srgbClr val="F05A05"/>
      </a:accent3>
      <a:accent4>
        <a:srgbClr val="0098DB"/>
      </a:accent4>
      <a:accent5>
        <a:srgbClr val="8DD927"/>
      </a:accent5>
      <a:accent6>
        <a:srgbClr val="FF3399"/>
      </a:accent6>
      <a:hlink>
        <a:srgbClr val="97CBFF"/>
      </a:hlink>
      <a:folHlink>
        <a:srgbClr val="DC001E"/>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28575">
          <a:solidFill>
            <a:srgbClr val="E3DE00"/>
          </a:solidFill>
        </a:ln>
      </a:spPr>
      <a:bodyPr vert="vert" rIns="90000" bIns="108000" rtlCol="0" anchor="ctr"/>
      <a:lstStyle>
        <a:defPPr algn="ctr">
          <a:lnSpc>
            <a:spcPct val="110000"/>
          </a:lnSpc>
          <a:defRPr sz="12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ViiV Global Template 2015 With Logo">
  <a:themeElements>
    <a:clrScheme name="ViiV CAB 2016 Theme">
      <a:dk1>
        <a:srgbClr val="000000"/>
      </a:dk1>
      <a:lt1>
        <a:srgbClr val="FFFFFF"/>
      </a:lt1>
      <a:dk2>
        <a:srgbClr val="A30234"/>
      </a:dk2>
      <a:lt2>
        <a:srgbClr val="808080"/>
      </a:lt2>
      <a:accent1>
        <a:srgbClr val="00A779"/>
      </a:accent1>
      <a:accent2>
        <a:srgbClr val="970096"/>
      </a:accent2>
      <a:accent3>
        <a:srgbClr val="F05A05"/>
      </a:accent3>
      <a:accent4>
        <a:srgbClr val="0098DB"/>
      </a:accent4>
      <a:accent5>
        <a:srgbClr val="8DD927"/>
      </a:accent5>
      <a:accent6>
        <a:srgbClr val="FF3399"/>
      </a:accent6>
      <a:hlink>
        <a:srgbClr val="97CBFF"/>
      </a:hlink>
      <a:folHlink>
        <a:srgbClr val="DC001E"/>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16274</TotalTime>
  <Words>2593</Words>
  <Application>Microsoft Office PowerPoint</Application>
  <PresentationFormat>Widescreen</PresentationFormat>
  <Paragraphs>425</Paragraphs>
  <Slides>14</Slides>
  <Notes>13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Century Gothic</vt:lpstr>
      <vt:lpstr>Times New Roman</vt:lpstr>
      <vt:lpstr>1_ViiV Global Template 2015 With Logo</vt:lpstr>
      <vt:lpstr>2_ViiV Global Template 2015 With Logo</vt:lpstr>
      <vt:lpstr>3_ViiV Global Template 2015 With Logo</vt:lpstr>
      <vt:lpstr>Patient Views on Long-Acting HIV Treatment: Cabotegravir + Rilpivirine as Maintenance Therapy (ATLAS 48-Week Results)</vt:lpstr>
      <vt:lpstr>Financial Disclosures</vt:lpstr>
      <vt:lpstr>ATLAS Background and Objectives</vt:lpstr>
      <vt:lpstr>ATLAS Study Design: Randomized, Multicenter, International,  Open-Label, Noninferiority Study in Adults with Virologic Suppression</vt:lpstr>
      <vt:lpstr>ATLAS Baseline Characteristics: ITT-E Population</vt:lpstr>
      <vt:lpstr>ATLAS Patient-Reported Outcomes: Subset Measures</vt:lpstr>
      <vt:lpstr>ATLAS High Health Status Scores at Baseline Were Maintained Over 48 Weeks (SF-12)</vt:lpstr>
      <vt:lpstr>ATLAS CAB + RPV LA Participants Had Greater Improvement In Overall Treatment Acceptance From Baseline (ACCEPT)</vt:lpstr>
      <vt:lpstr>ATLAS CAB + RPV LA Tolerability and Acceptance of ISRs Improves Over Time (PIN)</vt:lpstr>
      <vt:lpstr>ATLAS CAB + RPV LA Participants Showed Higher Treatment Satisfaction Over Course of Study (HIVTSQ)</vt:lpstr>
      <vt:lpstr>ATLAS CAB + RPV LA Participants Show Greater Improvement on the Majority of Treatment Satisfaction Items (HIVTSQ) </vt:lpstr>
      <vt:lpstr>ATLAS LA Participants Preferred CAB + RPV LA to Daily Oral Therapy (Preference)</vt:lpstr>
      <vt:lpstr>ATLAS PRO Conclusions</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Views on Long Acting HIV Treatment: Cabotegravir + Rilpivirine as Maintenance Therapy (ATLAS 48 Week Results)</dc:title>
  <dc:creator>Nicole Ogbonnaya (AS)</dc:creator>
  <cp:lastModifiedBy>Media</cp:lastModifiedBy>
  <cp:revision>414</cp:revision>
  <cp:lastPrinted>2019-07-12T10:52:11Z</cp:lastPrinted>
  <dcterms:created xsi:type="dcterms:W3CDTF">2019-04-26T08:26:33Z</dcterms:created>
  <dcterms:modified xsi:type="dcterms:W3CDTF">2019-07-22T13:42:32Z</dcterms:modified>
</cp:coreProperties>
</file>